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1"/>
  </p:notesMasterIdLst>
  <p:handoutMasterIdLst>
    <p:handoutMasterId r:id="rId32"/>
  </p:handoutMasterIdLst>
  <p:sldIdLst>
    <p:sldId id="350" r:id="rId5"/>
    <p:sldId id="454" r:id="rId6"/>
    <p:sldId id="376" r:id="rId7"/>
    <p:sldId id="420" r:id="rId8"/>
    <p:sldId id="421" r:id="rId9"/>
    <p:sldId id="445" r:id="rId10"/>
    <p:sldId id="455" r:id="rId11"/>
    <p:sldId id="444" r:id="rId12"/>
    <p:sldId id="456" r:id="rId13"/>
    <p:sldId id="433" r:id="rId14"/>
    <p:sldId id="429" r:id="rId15"/>
    <p:sldId id="448" r:id="rId16"/>
    <p:sldId id="449" r:id="rId17"/>
    <p:sldId id="437" r:id="rId18"/>
    <p:sldId id="439" r:id="rId19"/>
    <p:sldId id="451" r:id="rId20"/>
    <p:sldId id="438" r:id="rId21"/>
    <p:sldId id="450" r:id="rId22"/>
    <p:sldId id="440" r:id="rId23"/>
    <p:sldId id="452" r:id="rId24"/>
    <p:sldId id="457" r:id="rId25"/>
    <p:sldId id="453" r:id="rId26"/>
    <p:sldId id="443" r:id="rId27"/>
    <p:sldId id="442" r:id="rId28"/>
    <p:sldId id="441" r:id="rId29"/>
    <p:sldId id="343" r:id="rId30"/>
  </p:sldIdLst>
  <p:sldSz cx="12192000" cy="6858000"/>
  <p:notesSz cx="9929813" cy="6799263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eu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99FF"/>
    <a:srgbClr val="BE1622"/>
    <a:srgbClr val="B69687"/>
    <a:srgbClr val="009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5226" autoAdjust="0"/>
  </p:normalViewPr>
  <p:slideViewPr>
    <p:cSldViewPr snapToGrid="0">
      <p:cViewPr varScale="1">
        <p:scale>
          <a:sx n="57" d="100"/>
          <a:sy n="57" d="100"/>
        </p:scale>
        <p:origin x="5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96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411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6ECA55-825B-40C4-AA80-03964DC4EE0C}" type="datetime1">
              <a:rPr lang="fr-FR" noProof="0" smtClean="0"/>
              <a:t>07/04/2023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81463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992982" y="3272145"/>
            <a:ext cx="7943850" cy="26772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96" y="6458121"/>
            <a:ext cx="4302919" cy="341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497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23F4-65D4-4E1C-B400-E697A86791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651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23F4-65D4-4E1C-B400-E697A86791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8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23F4-65D4-4E1C-B400-E697A86791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918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23F4-65D4-4E1C-B400-E697A86791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985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23F4-65D4-4E1C-B400-E697A86791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809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23F4-65D4-4E1C-B400-E697A86791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757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23F4-65D4-4E1C-B400-E697A867912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522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23F4-65D4-4E1C-B400-E697A867912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9112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23F4-65D4-4E1C-B400-E697A867912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03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972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655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1310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52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93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335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78C8A8-4737-4115-B5CB-2CEA13CFB36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14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C7E07-3C67-C64C-8DA0-0404F63039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42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23F4-65D4-4E1C-B400-E697A86791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54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D23F4-65D4-4E1C-B400-E697A86791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61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2" name="Forme libre 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orme libre 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1" name="Forme libre 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2" name="Forme libre 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contenu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F573DAA3-6028-4659-A45C-DF2E13BF1A28}" type="datetime4">
              <a:rPr lang="fr-FR" noProof="0" smtClean="0">
                <a:latin typeface="+mn-lt"/>
              </a:rPr>
              <a:t>7 avril 2023</a:t>
            </a:fld>
            <a:endParaRPr lang="fr-FR" noProof="0" dirty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fr-FR" noProof="0"/>
              <a:t>Assemblée générale SNL-Union - 28/06/2021</a:t>
            </a:r>
            <a:endParaRPr lang="fr-FR" b="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orme libre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Espace réservé du contenu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21" name="Espace réservé du contenu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CA56BB64-AA8C-4F12-82E6-0CFAD014D3D4}" type="datetime4">
              <a:rPr lang="fr-FR" noProof="0" smtClean="0">
                <a:latin typeface="+mn-lt"/>
              </a:rPr>
              <a:t>7 avril 2023</a:t>
            </a:fld>
            <a:endParaRPr lang="fr-FR" noProof="0" dirty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fr-FR" noProof="0"/>
              <a:t>Assemblée générale SNL-Union - 28/06/2021</a:t>
            </a:r>
            <a:endParaRPr lang="fr-FR" b="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capitulatif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orme libre 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7" name="Forme libre 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8" name="Forme libre 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4" name="Espace réservé du texte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6" name="Espace réservé du texte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 rtlCol="0"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 rtlCol="0"/>
          <a:lstStyle/>
          <a:p>
            <a:pPr rtl="0"/>
            <a:fld id="{0528C616-B8B0-4509-8431-48A74307322B}" type="datetime4">
              <a:rPr lang="fr-FR" noProof="0" smtClean="0">
                <a:latin typeface="+mn-lt"/>
              </a:rPr>
              <a:t>7 avril 2023</a:t>
            </a:fld>
            <a:endParaRPr lang="fr-FR" noProof="0" dirty="0">
              <a:latin typeface="+mn-lt"/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 rtlCol="0"/>
          <a:lstStyle/>
          <a:p>
            <a:pPr rtl="0"/>
            <a:r>
              <a:rPr lang="fr-FR" noProof="0"/>
              <a:t>Assemblée générale SNL-Union - 28/06/2021</a:t>
            </a:r>
            <a:endParaRPr lang="fr-FR" b="0" noProof="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Espace réservé d’image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3" name="Forme libre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B0AC2-B79A-4E7C-84B2-DE31F96055DF}" type="datetime4">
              <a:rPr lang="fr-FR" smtClean="0"/>
              <a:t>7 avril 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Assemblée générale SNL-Union - 28/06/2021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CCEC-CE59-4607-AA6A-CB4DF0B005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094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1B255-A902-4A3A-B966-E58E0A8534A5}" type="datetime4">
              <a:rPr lang="fr-FR" smtClean="0"/>
              <a:t>7 avril 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Assemblée générale SNL-Union - 28/06/2021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CCEC-CE59-4607-AA6A-CB4DF0B005D0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8" name="Picture 2" descr="W:\SNL-UNION\Communication\KIT PRESENTATION\SNL-Logotyp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416" y="5864054"/>
            <a:ext cx="1148384" cy="85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71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Forme automatiqu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1" name="Forme libre 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Espace réservé du texte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5" name="Espace réservé du texte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Espace réservé du texte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Espace réservé du texte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Espace réservé du texte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Espace réservé du texte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8" name="Espace réservé du texte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fld id="{F0CE871E-E3E5-453F-9811-9F20546F6888}" type="datetime4">
              <a:rPr lang="fr-FR" noProof="0" smtClean="0">
                <a:latin typeface="+mn-lt"/>
              </a:rPr>
              <a:t>7 avril 2023</a:t>
            </a:fld>
            <a:endParaRPr lang="fr-FR" noProof="0" dirty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r>
              <a:rPr lang="fr-FR" noProof="0"/>
              <a:t>Assemblée générale SNL-Union - 28/06/2021</a:t>
            </a:r>
            <a:endParaRPr lang="fr-FR" b="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6" name="Forme libre 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19" name="Forme libre 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14" name="Espace réservé d’image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Espace réservé du texte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E07DB128-2455-4C29-8B6F-E5425C60E3F6}" type="datetime4">
              <a:rPr lang="fr-FR" noProof="0" smtClean="0">
                <a:latin typeface="+mn-lt"/>
              </a:rPr>
              <a:t>7 avril 2023</a:t>
            </a:fld>
            <a:endParaRPr lang="fr-FR" noProof="0" dirty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fr-FR" noProof="0"/>
              <a:t>Assemblée générale SNL-Union - 28/06/2021</a:t>
            </a:r>
            <a:endParaRPr lang="fr-FR" b="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’image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orme libre 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4" name="Forme libre 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graphique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sur l'icône pour ajouter un graphique</a:t>
            </a: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Cliquez pour modifier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7E37C098-6A2C-4949-865F-B48587A7CD0D}" type="datetime4">
              <a:rPr lang="fr-FR" noProof="0" smtClean="0">
                <a:latin typeface="+mn-lt"/>
              </a:rPr>
              <a:t>7 avril 2023</a:t>
            </a:fld>
            <a:endParaRPr lang="fr-FR" noProof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Assemblée générale SNL-Union - 28/06/2021</a:t>
            </a:r>
            <a:endParaRPr lang="fr-FR" b="0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Cliquez pour modifier </a:t>
            </a:r>
          </a:p>
        </p:txBody>
      </p:sp>
      <p:sp>
        <p:nvSpPr>
          <p:cNvPr id="9" name="Espace réservé du tableau 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 rtlCol="0"/>
          <a:lstStyle/>
          <a:p>
            <a:pPr rtl="0"/>
            <a:r>
              <a:rPr lang="fr-FR" noProof="0"/>
              <a:t>Cliquez sur l'icône pour ajouter un tableau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fld id="{31D02A84-09F2-4AE7-A564-5A864D063807}" type="datetime4">
              <a:rPr lang="fr-FR" noProof="0" smtClean="0">
                <a:latin typeface="+mn-lt"/>
              </a:rPr>
              <a:t>7 avril 2023</a:t>
            </a:fld>
            <a:endParaRPr lang="fr-FR" noProof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fr-FR" noProof="0"/>
              <a:t>Assemblée générale SNL-Union - 28/06/2021</a:t>
            </a:r>
            <a:endParaRPr lang="fr-FR" b="0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0" name="Zone de texte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-118985"/>
            <a:ext cx="15893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0000" b="1" noProof="0" dirty="0">
                <a:solidFill>
                  <a:schemeClr val="bg1"/>
                </a:solidFill>
              </a:rPr>
              <a:t>« 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Forme automatiqu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0" name="Forme libre 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1" name="Forme libre 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2" name="Forme libre 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3" name="Forme libre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orme libre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orme libre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7" name="Forme libre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6" name="Forme libre 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38" name="Espace réservé d’image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61" name="Titr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Espace réservé d’image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72" name="Espace réservé du texte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3" name="Espace réservé du texte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4" name="Espace réservé du texte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5" name="Espace réservé du texte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6" name="Espace réservé du texte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7" name="Espace réservé du texte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8" name="Espace réservé du texte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79" name="Espace réservé du texte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Forme automatiqu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29" name="Forme libre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0" name="Forme libre 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1" name="Forme libre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  <p:sp>
          <p:nvSpPr>
            <p:cNvPr id="32" name="Forme libre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fr-FR" noProof="0" dirty="0"/>
            </a:p>
          </p:txBody>
        </p:sp>
      </p:grpSp>
      <p:sp>
        <p:nvSpPr>
          <p:cNvPr id="66" name="Espace réservé d’image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69" name="Espace réservé d’image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 rtlCol="0"/>
          <a:lstStyle/>
          <a:p>
            <a:pPr rtl="0"/>
            <a:fld id="{25FFA6BF-FF41-462A-9349-91F458F6F034}" type="datetime4">
              <a:rPr lang="fr-FR" noProof="0" smtClean="0">
                <a:latin typeface="+mn-lt"/>
              </a:rPr>
              <a:t>7 avril 2023</a:t>
            </a:fld>
            <a:endParaRPr lang="fr-FR" noProof="0" dirty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rtlCol="0"/>
          <a:lstStyle/>
          <a:p>
            <a:pPr rtl="0"/>
            <a:r>
              <a:rPr lang="fr-FR" noProof="0"/>
              <a:t>Assemblée générale SNL-Union - 28/06/2021</a:t>
            </a:r>
            <a:endParaRPr lang="fr-FR" b="0" noProof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ronologi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r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Cliquez pour modifier </a:t>
            </a:r>
          </a:p>
        </p:txBody>
      </p:sp>
      <p:sp>
        <p:nvSpPr>
          <p:cNvPr id="96" name="Espace réservé du texte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7" name="Espace réservé du texte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02" name="Espace réservé du texte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03" name="Espace réservé du texte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06" name="Espace réservé du texte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07" name="Espace réservé du texte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 rtl="0">
              <a:spcBef>
                <a:spcPts val="400"/>
              </a:spcBef>
              <a:buNone/>
            </a:pPr>
            <a:r>
              <a:rPr lang="fr-FR" noProof="0"/>
              <a:t>Cliquez pour modifier les styles du texte du masque</a:t>
            </a:r>
          </a:p>
        </p:txBody>
      </p:sp>
      <p:sp>
        <p:nvSpPr>
          <p:cNvPr id="108" name="Espace réservé du texte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109" name="Espace réservé du texte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7" name="Rectangle 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9" name="Rectangle 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 rtlCol="0"/>
          <a:lstStyle/>
          <a:p>
            <a:pPr rtl="0"/>
            <a:fld id="{A9AD5940-0F48-4C34-A4FA-88FB8FD560EE}" type="datetime4">
              <a:rPr lang="fr-FR" noProof="0" smtClean="0">
                <a:latin typeface="+mn-lt"/>
              </a:rPr>
              <a:t>7 avril 2023</a:t>
            </a:fld>
            <a:endParaRPr lang="fr-FR" noProof="0">
              <a:latin typeface="+mn-lt"/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rtlCol="0"/>
          <a:lstStyle/>
          <a:p>
            <a:pPr rtl="0"/>
            <a:r>
              <a:rPr lang="fr-FR" noProof="0"/>
              <a:t>Assemblée générale SNL-Union - 28/06/2021</a:t>
            </a:r>
            <a:endParaRPr lang="fr-FR" b="0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0" name="Espace réservé de la date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E4BDACF5-A4A0-4C2C-B3ED-4560AA9AF0D4}" type="datetime4">
              <a:rPr lang="fr-FR" noProof="0" smtClean="0">
                <a:latin typeface="+mn-lt"/>
              </a:rPr>
              <a:t>7 avril 2023</a:t>
            </a:fld>
            <a:endParaRPr lang="fr-FR" noProof="0">
              <a:latin typeface="+mn-lt"/>
            </a:endParaRPr>
          </a:p>
        </p:txBody>
      </p:sp>
      <p:sp>
        <p:nvSpPr>
          <p:cNvPr id="31" name="Espace réservé du pied de page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Assemblée générale SNL-Union - 28/06/2021</a:t>
            </a:r>
            <a:endParaRPr lang="fr-FR" b="0" noProof="0"/>
          </a:p>
        </p:txBody>
      </p:sp>
      <p:sp>
        <p:nvSpPr>
          <p:cNvPr id="32" name="Espace réservé du numéro de diapositive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fr-FR" noProof="0" smtClean="0"/>
              <a:pPr/>
              <a:t>‹N°›</a:t>
            </a:fld>
            <a:endParaRPr lang="fr-FR" noProof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  <p:sldLayoutId id="2147483694" r:id="rId14"/>
    <p:sldLayoutId id="214748369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Relationship Id="rId1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jpeg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lidarites-nouvelles-logement.org/agir-avec-snl/se-former-avec-snl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6091" y="2308447"/>
            <a:ext cx="7832536" cy="1514019"/>
          </a:xfrm>
        </p:spPr>
        <p:txBody>
          <a:bodyPr rtlCol="0"/>
          <a:lstStyle/>
          <a:p>
            <a:pPr rtl="0"/>
            <a:r>
              <a:rPr lang="fr-FR" spc="300" dirty="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  <a:t>Formation accueil</a:t>
            </a:r>
          </a:p>
        </p:txBody>
      </p:sp>
      <p:sp>
        <p:nvSpPr>
          <p:cNvPr id="3" name="Espace réservé au texte 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rtlCol="0"/>
          <a:lstStyle/>
          <a:p>
            <a:r>
              <a:rPr lang="fr-FR" sz="2400" dirty="0">
                <a:latin typeface="+mj-lt"/>
              </a:rPr>
              <a:t>Solidarités Nouvelles pour le Logement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E368E9-0227-46DD-A6FE-CDCC6B55AB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506" y="157986"/>
            <a:ext cx="1662188" cy="16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156733"/>
              </p:ext>
            </p:extLst>
          </p:nvPr>
        </p:nvGraphicFramePr>
        <p:xfrm>
          <a:off x="4802047" y="1411082"/>
          <a:ext cx="2511261" cy="1296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" r:id="rId4" imgW="3419640" imgH="1767600" progId="">
                  <p:embed/>
                </p:oleObj>
              </mc:Choice>
              <mc:Fallback>
                <p:oleObj r:id="rId4" imgW="3419640" imgH="1767600" progId="">
                  <p:embed/>
                  <p:pic>
                    <p:nvPicPr>
                      <p:cNvPr id="12" name="Obje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2047" y="1411082"/>
                        <a:ext cx="2511261" cy="1296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4943842" y="1054524"/>
            <a:ext cx="385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F1230"/>
                </a:solidFill>
              </a:rPr>
              <a:t>1. FAIRE ENSEMBLE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734027" y="2707936"/>
            <a:ext cx="253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F1230"/>
                </a:solidFill>
              </a:rPr>
              <a:t>2. FINANCEMENT</a:t>
            </a: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347911"/>
              </p:ext>
            </p:extLst>
          </p:nvPr>
        </p:nvGraphicFramePr>
        <p:xfrm>
          <a:off x="4717751" y="3173016"/>
          <a:ext cx="1971238" cy="1475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7" r:id="rId6" imgW="1685520" imgH="1261800" progId="">
                  <p:embed/>
                </p:oleObj>
              </mc:Choice>
              <mc:Fallback>
                <p:oleObj r:id="rId6" imgW="1685520" imgH="1261800" progId="">
                  <p:embed/>
                  <p:pic>
                    <p:nvPicPr>
                      <p:cNvPr id="18" name="Objet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17751" y="3173016"/>
                        <a:ext cx="1971238" cy="14756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332474"/>
              </p:ext>
            </p:extLst>
          </p:nvPr>
        </p:nvGraphicFramePr>
        <p:xfrm>
          <a:off x="7704099" y="3173016"/>
          <a:ext cx="2073999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" r:id="rId8" imgW="9345960" imgH="5752080" progId="">
                  <p:embed/>
                </p:oleObj>
              </mc:Choice>
              <mc:Fallback>
                <p:oleObj r:id="rId8" imgW="9345960" imgH="5752080" progId="">
                  <p:embed/>
                  <p:pic>
                    <p:nvPicPr>
                      <p:cNvPr id="22" name="Objet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04099" y="3173016"/>
                        <a:ext cx="2073999" cy="126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187733"/>
              </p:ext>
            </p:extLst>
          </p:nvPr>
        </p:nvGraphicFramePr>
        <p:xfrm>
          <a:off x="9892334" y="3173016"/>
          <a:ext cx="2040368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" r:id="rId10" imgW="2142720" imgH="1639800" progId="">
                  <p:embed/>
                </p:oleObj>
              </mc:Choice>
              <mc:Fallback>
                <p:oleObj r:id="rId10" imgW="2142720" imgH="1639800" progId="">
                  <p:embed/>
                  <p:pic>
                    <p:nvPicPr>
                      <p:cNvPr id="25" name="Objet 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892334" y="3173016"/>
                        <a:ext cx="2040368" cy="126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463632"/>
              </p:ext>
            </p:extLst>
          </p:nvPr>
        </p:nvGraphicFramePr>
        <p:xfrm>
          <a:off x="2987040" y="5009191"/>
          <a:ext cx="2197335" cy="183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0" r:id="rId12" imgW="1950480" imgH="1630440" progId="">
                  <p:embed/>
                </p:oleObj>
              </mc:Choice>
              <mc:Fallback>
                <p:oleObj r:id="rId12" imgW="1950480" imgH="1630440" progId="">
                  <p:embed/>
                  <p:pic>
                    <p:nvPicPr>
                      <p:cNvPr id="26" name="Objet 2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87040" y="5009191"/>
                        <a:ext cx="2197335" cy="1836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lèche droite 30"/>
          <p:cNvSpPr/>
          <p:nvPr/>
        </p:nvSpPr>
        <p:spPr>
          <a:xfrm>
            <a:off x="3963236" y="3649372"/>
            <a:ext cx="524661" cy="3093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821577" y="4639859"/>
            <a:ext cx="2409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F1230"/>
                </a:solidFill>
              </a:rPr>
              <a:t>4. PARTENARIAT</a:t>
            </a:r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181585"/>
              </p:ext>
            </p:extLst>
          </p:nvPr>
        </p:nvGraphicFramePr>
        <p:xfrm>
          <a:off x="6313715" y="5009191"/>
          <a:ext cx="2322804" cy="1828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1" r:id="rId14" imgW="2304000" imgH="1813320" progId="">
                  <p:embed/>
                </p:oleObj>
              </mc:Choice>
              <mc:Fallback>
                <p:oleObj r:id="rId14" imgW="2304000" imgH="1813320" progId="">
                  <p:embed/>
                  <p:pic>
                    <p:nvPicPr>
                      <p:cNvPr id="34" name="Objet 3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13715" y="5009191"/>
                        <a:ext cx="2322804" cy="1828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lèche droite 34"/>
          <p:cNvSpPr/>
          <p:nvPr/>
        </p:nvSpPr>
        <p:spPr>
          <a:xfrm>
            <a:off x="6735012" y="3631940"/>
            <a:ext cx="524661" cy="3442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869749" y="4648660"/>
            <a:ext cx="2143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F1230"/>
                </a:solidFill>
              </a:rPr>
              <a:t>5. PLAIDOYER </a:t>
            </a:r>
            <a:r>
              <a:rPr lang="fr-FR" sz="2400" b="1" dirty="0" smtClean="0">
                <a:solidFill>
                  <a:srgbClr val="BF1230"/>
                </a:solidFill>
              </a:rPr>
              <a:t> </a:t>
            </a:r>
            <a:endParaRPr lang="fr-FR" sz="2400" b="1" dirty="0">
              <a:solidFill>
                <a:srgbClr val="BF123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6767" y="6560468"/>
            <a:ext cx="314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www.solidarites-nouvelles-logement.org</a:t>
            </a:r>
            <a:endParaRPr lang="fr-FR" sz="1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02528" y="3415262"/>
            <a:ext cx="2018904" cy="1019816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8636519" y="2802841"/>
            <a:ext cx="2188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BF1230"/>
                </a:solidFill>
              </a:rPr>
              <a:t>3. LOGEMENT</a:t>
            </a:r>
          </a:p>
        </p:txBody>
      </p:sp>
      <p:sp>
        <p:nvSpPr>
          <p:cNvPr id="28" name="Flèche droite 27"/>
          <p:cNvSpPr/>
          <p:nvPr/>
        </p:nvSpPr>
        <p:spPr>
          <a:xfrm rot="7630434">
            <a:off x="5550850" y="2782859"/>
            <a:ext cx="524661" cy="30935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CCEC-CE59-4607-AA6A-CB4DF0B005D0}" type="slidenum">
              <a:rPr lang="fr-FR" smtClean="0"/>
              <a:t>10</a:t>
            </a:fld>
            <a:endParaRPr lang="fr-FR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121920" y="180468"/>
            <a:ext cx="10195560" cy="69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7913"/>
            <a:r>
              <a:rPr lang="fr-FR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Les 5 missions du GLS</a:t>
            </a:r>
            <a:endParaRPr lang="fr-FR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30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67" y="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0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/>
            <a:r>
              <a:rPr lang="fr-FR" sz="3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Faire </a:t>
            </a:r>
            <a:r>
              <a:rPr lang="fr-FR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Ensemble :</a:t>
            </a:r>
            <a: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2000" i="1" dirty="0" smtClean="0">
                <a:solidFill>
                  <a:schemeClr val="bg1"/>
                </a:solidFill>
              </a:rPr>
              <a:t>Locataires / bénévoles /</a:t>
            </a:r>
            <a:r>
              <a:rPr lang="fr-FR" sz="2000" i="1" dirty="0">
                <a:solidFill>
                  <a:schemeClr val="bg1"/>
                </a:solidFill>
              </a:rPr>
              <a:t>salariés (Vie Associative et Travailleur Social) 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067238" y="-198963"/>
            <a:ext cx="7406640" cy="102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8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67" y="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9239" y="3102341"/>
            <a:ext cx="7026811" cy="267765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Quelques exemples :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Sorties </a:t>
            </a:r>
            <a:r>
              <a:rPr lang="fr-FR" sz="2400" dirty="0">
                <a:solidFill>
                  <a:schemeClr val="bg1"/>
                </a:solidFill>
              </a:rPr>
              <a:t>culturelles (gratuité musée, visite Paris..)</a:t>
            </a:r>
          </a:p>
          <a:p>
            <a:r>
              <a:rPr lang="fr-FR" sz="2400" dirty="0">
                <a:solidFill>
                  <a:schemeClr val="bg1"/>
                </a:solidFill>
              </a:rPr>
              <a:t>Temps conviviaux</a:t>
            </a:r>
          </a:p>
          <a:p>
            <a:r>
              <a:rPr lang="fr-FR" sz="2400" dirty="0">
                <a:solidFill>
                  <a:schemeClr val="bg1"/>
                </a:solidFill>
              </a:rPr>
              <a:t>Réflexion thématique dans le </a:t>
            </a:r>
            <a:r>
              <a:rPr lang="fr-FR" sz="2400" dirty="0" smtClean="0">
                <a:solidFill>
                  <a:schemeClr val="bg1"/>
                </a:solidFill>
              </a:rPr>
              <a:t>GLS / </a:t>
            </a:r>
            <a:r>
              <a:rPr lang="fr-FR" sz="2400" dirty="0">
                <a:solidFill>
                  <a:schemeClr val="bg1"/>
                </a:solidFill>
              </a:rPr>
              <a:t>la SNLD</a:t>
            </a:r>
          </a:p>
          <a:p>
            <a:r>
              <a:rPr lang="fr-FR" sz="2400" dirty="0">
                <a:solidFill>
                  <a:schemeClr val="bg1"/>
                </a:solidFill>
              </a:rPr>
              <a:t>Sensibilisation autour du logement (éco gestes…)</a:t>
            </a:r>
          </a:p>
          <a:p>
            <a:r>
              <a:rPr lang="fr-FR" sz="2400" dirty="0">
                <a:solidFill>
                  <a:schemeClr val="bg1"/>
                </a:solidFill>
              </a:rPr>
              <a:t>Organiser un </a:t>
            </a:r>
            <a:r>
              <a:rPr lang="fr-FR" sz="2400" dirty="0" smtClean="0">
                <a:solidFill>
                  <a:schemeClr val="bg1"/>
                </a:solidFill>
              </a:rPr>
              <a:t>évènement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>
                <a:solidFill>
                  <a:schemeClr val="bg1"/>
                </a:solidFill>
              </a:rPr>
              <a:t>Connaissance du quartier ville/département/région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2500" y="6015875"/>
            <a:ext cx="11684653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BF1230"/>
              </a:buClr>
              <a:tabLst>
                <a:tab pos="266700" algn="l"/>
              </a:tabLst>
            </a:pPr>
            <a:r>
              <a:rPr lang="fr-FR" sz="24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Quels Outils ? </a:t>
            </a: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Autres </a:t>
            </a:r>
            <a:r>
              <a:rPr lang="fr-F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bénévoles, boite à outil intranet : faire ensemble, formations</a:t>
            </a: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873289"/>
              </p:ext>
            </p:extLst>
          </p:nvPr>
        </p:nvGraphicFramePr>
        <p:xfrm>
          <a:off x="8583841" y="1299493"/>
          <a:ext cx="3358420" cy="1734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2" r:id="rId5" imgW="3419640" imgH="1767600" progId="">
                  <p:embed/>
                </p:oleObj>
              </mc:Choice>
              <mc:Fallback>
                <p:oleObj r:id="rId5" imgW="3419640" imgH="1767600" progId="">
                  <p:embed/>
                  <p:pic>
                    <p:nvPicPr>
                      <p:cNvPr id="7" name="Obje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83841" y="1299493"/>
                        <a:ext cx="3358420" cy="1734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880" y="6556957"/>
            <a:ext cx="523240" cy="247651"/>
          </a:xfrm>
        </p:spPr>
        <p:txBody>
          <a:bodyPr/>
          <a:lstStyle/>
          <a:p>
            <a:fld id="{8953CCEC-CE59-4607-AA6A-CB4DF0B005D0}" type="slidenum">
              <a:rPr lang="fr-FR" smtClean="0"/>
              <a:t>11</a:t>
            </a:fld>
            <a:endParaRPr lang="fr-FR" dirty="0"/>
          </a:p>
        </p:txBody>
      </p:sp>
      <p:sp>
        <p:nvSpPr>
          <p:cNvPr id="20" name="Flèche droite 19"/>
          <p:cNvSpPr/>
          <p:nvPr/>
        </p:nvSpPr>
        <p:spPr>
          <a:xfrm rot="12906441" flipV="1">
            <a:off x="11035458" y="5523711"/>
            <a:ext cx="421231" cy="23948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72500" y="1777196"/>
            <a:ext cx="2688967" cy="11079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</a:rPr>
              <a:t>Le locataire peut-il participer à ces exemples ?  </a:t>
            </a:r>
            <a:r>
              <a:rPr lang="fr-FR" dirty="0" smtClean="0"/>
              <a:t>il 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 rot="19062240">
            <a:off x="3119212" y="4233055"/>
            <a:ext cx="421231" cy="228491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0" grpId="0" animBg="1"/>
      <p:bldP spid="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4808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/>
            <a:endParaRPr lang="fr-FR" sz="32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77913"/>
            <a:r>
              <a:rPr lang="fr-FR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Faire </a:t>
            </a:r>
            <a:r>
              <a:rPr lang="fr-FR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Ensemble </a:t>
            </a:r>
            <a:r>
              <a:rPr lang="fr-FR" sz="3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2000" i="1" dirty="0" smtClean="0">
                <a:solidFill>
                  <a:schemeClr val="bg1"/>
                </a:solidFill>
              </a:rPr>
              <a:t>Locataires / bénévoles /</a:t>
            </a:r>
            <a:r>
              <a:rPr lang="fr-FR" sz="2000" i="1" dirty="0">
                <a:solidFill>
                  <a:schemeClr val="bg1"/>
                </a:solidFill>
              </a:rPr>
              <a:t>salariés (Vie Associative et Travailleur Social) </a:t>
            </a:r>
          </a:p>
          <a:p>
            <a:pPr marL="1077913"/>
            <a:endParaRPr lang="fr-F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067238" y="-198963"/>
            <a:ext cx="7406640" cy="102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bg1"/>
              </a:solidFill>
            </a:endParaRPr>
          </a:p>
        </p:txBody>
      </p:sp>
      <p:pic>
        <p:nvPicPr>
          <p:cNvPr id="38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67" y="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0825" y="1120411"/>
            <a:ext cx="8484535" cy="2005951"/>
          </a:xfrm>
          <a:prstGeom prst="rect">
            <a:avLst/>
          </a:prstGeom>
          <a:noFill/>
          <a:ln>
            <a:solidFill>
              <a:srgbClr val="BE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1015" y="1157981"/>
            <a:ext cx="5843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Pourquoi faisons nous ensemble ?</a:t>
            </a:r>
            <a:r>
              <a:rPr lang="fr-FR" sz="2800" dirty="0" smtClean="0">
                <a:solidFill>
                  <a:schemeClr val="bg1"/>
                </a:solidFill>
              </a:rPr>
              <a:t> </a:t>
            </a:r>
            <a:endParaRPr lang="fr-FR" sz="2800" dirty="0">
              <a:solidFill>
                <a:schemeClr val="bg1"/>
              </a:solidFill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148824"/>
              </p:ext>
            </p:extLst>
          </p:nvPr>
        </p:nvGraphicFramePr>
        <p:xfrm>
          <a:off x="9180576" y="1885463"/>
          <a:ext cx="3011424" cy="1555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r:id="rId5" imgW="3419640" imgH="1767600" progId="">
                  <p:embed/>
                </p:oleObj>
              </mc:Choice>
              <mc:Fallback>
                <p:oleObj r:id="rId5" imgW="3419640" imgH="1767600" progId="">
                  <p:embed/>
                  <p:pic>
                    <p:nvPicPr>
                      <p:cNvPr id="21" name="Objet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80576" y="1885463"/>
                        <a:ext cx="3011424" cy="1555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10880" y="6556957"/>
            <a:ext cx="523240" cy="247651"/>
          </a:xfrm>
        </p:spPr>
        <p:txBody>
          <a:bodyPr/>
          <a:lstStyle/>
          <a:p>
            <a:fld id="{8953CCEC-CE59-4607-AA6A-CB4DF0B005D0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28016" y="1744384"/>
            <a:ext cx="87233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Pour nous </a:t>
            </a:r>
            <a:r>
              <a:rPr lang="fr-FR" sz="2000" dirty="0" smtClean="0">
                <a:solidFill>
                  <a:schemeClr val="bg1"/>
                </a:solidFill>
              </a:rPr>
              <a:t>soutenir et partager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Pour témoigner par l’exemple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Que des personnes différentes peuvent prendre du plaisir à unir leurs forces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</a:rPr>
              <a:t>Que le collectif permet d’être plus fort et d ’agir sur des maux importants</a:t>
            </a:r>
          </a:p>
          <a:p>
            <a:endParaRPr lang="fr-FR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8488" y="4826478"/>
            <a:ext cx="918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 donnant du sens à la rencontre : </a:t>
            </a:r>
          </a:p>
          <a:p>
            <a:r>
              <a:rPr lang="fr-FR" sz="2000" dirty="0">
                <a:solidFill>
                  <a:schemeClr val="bg1"/>
                </a:solidFill>
              </a:rPr>
              <a:t>expliquer au locataires que lorsqu’ils répondent présent à une invitation de galette ils permettent ensuite un témoignage de vivre ensemble qui va à l’encontre du replis sur soi, et du discours de défiance face à l’étranger, le pauvre….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67238" y="399075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 mobiliser les locataires 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45336" y="3876284"/>
            <a:ext cx="9253728" cy="2538647"/>
          </a:xfrm>
          <a:prstGeom prst="rect">
            <a:avLst/>
          </a:prstGeom>
          <a:noFill/>
          <a:ln>
            <a:solidFill>
              <a:srgbClr val="BE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65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/>
            <a:endParaRPr lang="fr-FR" sz="32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77913"/>
            <a:r>
              <a:rPr lang="fr-FR" sz="3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Financements :</a:t>
            </a:r>
            <a: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2000" i="1" dirty="0" smtClean="0">
                <a:solidFill>
                  <a:schemeClr val="bg1"/>
                </a:solidFill>
              </a:rPr>
              <a:t>Locataires / bénévoles /</a:t>
            </a:r>
            <a:r>
              <a:rPr lang="fr-FR" sz="2000" i="1" dirty="0">
                <a:solidFill>
                  <a:schemeClr val="bg1"/>
                </a:solidFill>
              </a:rPr>
              <a:t>salariés (Vie Associative et Travailleur Social) </a:t>
            </a:r>
          </a:p>
          <a:p>
            <a:pPr marL="1077913"/>
            <a:endParaRPr lang="fr-F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067238" y="-198963"/>
            <a:ext cx="7406640" cy="102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6767" y="6560468"/>
            <a:ext cx="314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www.solidarites-nouvelles-logement.org</a:t>
            </a:r>
            <a:endParaRPr lang="fr-FR" sz="1600" dirty="0"/>
          </a:p>
        </p:txBody>
      </p:sp>
      <p:sp>
        <p:nvSpPr>
          <p:cNvPr id="29" name="Flèche droite 28"/>
          <p:cNvSpPr/>
          <p:nvPr/>
        </p:nvSpPr>
        <p:spPr>
          <a:xfrm rot="18480174" flipV="1">
            <a:off x="2738406" y="5048919"/>
            <a:ext cx="393024" cy="274962"/>
          </a:xfrm>
          <a:prstGeom prst="rightArrow">
            <a:avLst>
              <a:gd name="adj1" fmla="val 37524"/>
              <a:gd name="adj2" fmla="val 5000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7912" y="2776164"/>
            <a:ext cx="8043165" cy="304698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Quelques exemples : </a:t>
            </a:r>
          </a:p>
          <a:p>
            <a:r>
              <a:rPr lang="fr-FR" sz="2300" i="1" dirty="0" smtClean="0">
                <a:solidFill>
                  <a:schemeClr val="bg1"/>
                </a:solidFill>
              </a:rPr>
              <a:t>Elargir </a:t>
            </a:r>
            <a:r>
              <a:rPr lang="fr-FR" sz="2300" i="1" dirty="0">
                <a:solidFill>
                  <a:schemeClr val="bg1"/>
                </a:solidFill>
              </a:rPr>
              <a:t>le fichier </a:t>
            </a:r>
            <a:r>
              <a:rPr lang="fr-FR" sz="2300" i="1" dirty="0" smtClean="0">
                <a:solidFill>
                  <a:schemeClr val="bg1"/>
                </a:solidFill>
              </a:rPr>
              <a:t>des donateurs </a:t>
            </a:r>
            <a:r>
              <a:rPr lang="fr-FR" sz="2300" i="1" dirty="0">
                <a:solidFill>
                  <a:schemeClr val="bg1"/>
                </a:solidFill>
              </a:rPr>
              <a:t>: </a:t>
            </a:r>
            <a:endParaRPr lang="fr-FR" sz="2300" i="1" dirty="0" smtClean="0">
              <a:solidFill>
                <a:schemeClr val="bg1"/>
              </a:solidFill>
            </a:endParaRPr>
          </a:p>
          <a:p>
            <a:r>
              <a:rPr lang="fr-FR" sz="2300" i="1" dirty="0" smtClean="0">
                <a:solidFill>
                  <a:schemeClr val="bg1"/>
                </a:solidFill>
              </a:rPr>
              <a:t>Brocante / Pièce </a:t>
            </a:r>
            <a:r>
              <a:rPr lang="fr-FR" sz="2300" i="1" dirty="0">
                <a:solidFill>
                  <a:schemeClr val="bg1"/>
                </a:solidFill>
              </a:rPr>
              <a:t>de </a:t>
            </a:r>
            <a:r>
              <a:rPr lang="fr-FR" sz="2300" i="1" dirty="0" smtClean="0">
                <a:solidFill>
                  <a:schemeClr val="bg1"/>
                </a:solidFill>
              </a:rPr>
              <a:t>théâtre / Concert</a:t>
            </a:r>
            <a:endParaRPr lang="fr-FR" sz="2300" i="1" dirty="0">
              <a:solidFill>
                <a:schemeClr val="bg1"/>
              </a:solidFill>
            </a:endParaRPr>
          </a:p>
          <a:p>
            <a:r>
              <a:rPr lang="fr-FR" sz="2300" i="1" dirty="0">
                <a:solidFill>
                  <a:schemeClr val="bg1"/>
                </a:solidFill>
              </a:rPr>
              <a:t>Vente chocolat/vin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Collecte en ligne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Mécénat TPE/PME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Mécénat d’entreprise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Moteur de recherche </a:t>
            </a:r>
            <a:r>
              <a:rPr lang="fr-FR" sz="2300" i="1" dirty="0" err="1" smtClean="0">
                <a:solidFill>
                  <a:schemeClr val="bg1"/>
                </a:solidFill>
              </a:rPr>
              <a:t>Lilo</a:t>
            </a:r>
            <a:r>
              <a:rPr lang="fr-FR" sz="2300" i="1" dirty="0" smtClean="0">
                <a:solidFill>
                  <a:schemeClr val="bg1"/>
                </a:solidFill>
              </a:rPr>
              <a:t> / Livret </a:t>
            </a:r>
            <a:r>
              <a:rPr lang="fr-FR" sz="2300" i="1" dirty="0">
                <a:solidFill>
                  <a:schemeClr val="bg1"/>
                </a:solidFill>
              </a:rPr>
              <a:t>Agir crédit coop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338" y="1178274"/>
            <a:ext cx="2851738" cy="14405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3464" y="6153912"/>
            <a:ext cx="11420856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BF1230"/>
              </a:buClr>
              <a:tabLst>
                <a:tab pos="266700" algn="l"/>
              </a:tabLst>
            </a:pPr>
            <a:r>
              <a:rPr lang="fr-FR" sz="24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Quels Outils ? </a:t>
            </a: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Autres </a:t>
            </a:r>
            <a:r>
              <a:rPr lang="fr-F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bénévoles, boite à outil intranet : faire ensemble, formations</a:t>
            </a:r>
          </a:p>
        </p:txBody>
      </p:sp>
      <p:pic>
        <p:nvPicPr>
          <p:cNvPr id="25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67" y="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11582" y="1729682"/>
            <a:ext cx="2294010" cy="11079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</a:rPr>
              <a:t>Le locataire peut-il participer à ces exemples ?  </a:t>
            </a:r>
            <a:r>
              <a:rPr lang="fr-FR" dirty="0" smtClean="0"/>
              <a:t>il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9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/>
            <a:endParaRPr lang="fr-FR" sz="32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77913"/>
            <a:r>
              <a:rPr lang="fr-FR" sz="3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Financements :</a:t>
            </a:r>
            <a: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2000" i="1" dirty="0" smtClean="0">
                <a:solidFill>
                  <a:schemeClr val="bg1"/>
                </a:solidFill>
              </a:rPr>
              <a:t>Locataires / bénévoles /</a:t>
            </a:r>
            <a:r>
              <a:rPr lang="fr-FR" sz="2000" i="1" dirty="0">
                <a:solidFill>
                  <a:schemeClr val="bg1"/>
                </a:solidFill>
              </a:rPr>
              <a:t>salariés (Vie Associative et Travailleur Social) </a:t>
            </a:r>
          </a:p>
          <a:p>
            <a:pPr marL="1077913"/>
            <a:endParaRPr lang="fr-F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067238" y="-198963"/>
            <a:ext cx="7406640" cy="102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6767" y="6560468"/>
            <a:ext cx="314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www.solidarites-nouvelles-logement.org</a:t>
            </a:r>
            <a:endParaRPr lang="fr-FR" sz="1600" dirty="0"/>
          </a:p>
        </p:txBody>
      </p:sp>
      <p:sp>
        <p:nvSpPr>
          <p:cNvPr id="28" name="Flèche droite 27"/>
          <p:cNvSpPr/>
          <p:nvPr/>
        </p:nvSpPr>
        <p:spPr>
          <a:xfrm rot="2907113">
            <a:off x="1581889" y="4083755"/>
            <a:ext cx="524661" cy="3442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5728" y="3586446"/>
            <a:ext cx="8289689" cy="3145280"/>
          </a:xfrm>
          <a:prstGeom prst="rect">
            <a:avLst/>
          </a:prstGeom>
          <a:noFill/>
          <a:ln>
            <a:solidFill>
              <a:srgbClr val="BE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338" y="1178274"/>
            <a:ext cx="2851738" cy="1440508"/>
          </a:xfrm>
          <a:prstGeom prst="rect">
            <a:avLst/>
          </a:prstGeom>
        </p:spPr>
      </p:pic>
      <p:pic>
        <p:nvPicPr>
          <p:cNvPr id="25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67" y="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3809" y="1108437"/>
            <a:ext cx="8484535" cy="2005951"/>
          </a:xfrm>
          <a:prstGeom prst="rect">
            <a:avLst/>
          </a:prstGeom>
          <a:noFill/>
          <a:ln>
            <a:solidFill>
              <a:srgbClr val="BE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7572" y="1224622"/>
            <a:ext cx="8440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Pourquoi les bénévoles sont ils nécessaires pour trouver des dons ?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8557" y="2055619"/>
            <a:ext cx="82988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Les bénévoles sont les garants du projet associatif</a:t>
            </a:r>
          </a:p>
          <a:p>
            <a:r>
              <a:rPr lang="fr-FR" sz="2000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Les dons maintiennent notre indépendance </a:t>
            </a:r>
          </a:p>
          <a:p>
            <a:r>
              <a:rPr lang="fr-FR" sz="2000" dirty="0" smtClean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Ce sont nos bénévoles qui témoignent le mieux de notre action</a:t>
            </a:r>
          </a:p>
          <a:p>
            <a:endParaRPr lang="fr-FR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47993" y="368794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 mobiliser les locataires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14049" y="4187150"/>
            <a:ext cx="7044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En donnant du sens à leur action: </a:t>
            </a:r>
          </a:p>
          <a:p>
            <a:r>
              <a:rPr lang="fr-FR" sz="20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expliquer au locataires que lorsqu’ils mettent des manteaux sur des ceintures lors d’un concert, ou vendent des gâteaux ils luttent contre le mal logement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04898" y="5647681"/>
            <a:ext cx="7558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En les faisant participer le plus en amont possible à la réflexion :</a:t>
            </a:r>
          </a:p>
          <a:p>
            <a:r>
              <a:rPr lang="fr-FR" sz="2000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Concert ou brocante  ? </a:t>
            </a:r>
          </a:p>
        </p:txBody>
      </p:sp>
    </p:spTree>
    <p:extLst>
      <p:ext uri="{BB962C8B-B14F-4D97-AF65-F5344CB8AC3E}">
        <p14:creationId xmlns:p14="http://schemas.microsoft.com/office/powerpoint/2010/main" val="320996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6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/>
            <a:endParaRPr lang="fr-FR" sz="32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77913"/>
            <a:r>
              <a:rPr lang="fr-FR" sz="3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Logements :</a:t>
            </a:r>
            <a: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2000" i="1" dirty="0" smtClean="0">
                <a:solidFill>
                  <a:schemeClr val="bg1"/>
                </a:solidFill>
              </a:rPr>
              <a:t>Locataires / bénévoles /</a:t>
            </a:r>
            <a:r>
              <a:rPr lang="fr-FR" sz="2000" i="1" dirty="0">
                <a:solidFill>
                  <a:schemeClr val="bg1"/>
                </a:solidFill>
              </a:rPr>
              <a:t>salariés (Vie Associative et Travailleur Social) </a:t>
            </a:r>
          </a:p>
          <a:p>
            <a:pPr marL="1077913"/>
            <a:endParaRPr lang="fr-F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067238" y="-198963"/>
            <a:ext cx="7406640" cy="102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6767" y="6560468"/>
            <a:ext cx="314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www.solidarites-nouvelles-logement.org</a:t>
            </a:r>
            <a:endParaRPr lang="fr-FR" sz="1600" dirty="0"/>
          </a:p>
        </p:txBody>
      </p:sp>
      <p:sp>
        <p:nvSpPr>
          <p:cNvPr id="29" name="Flèche droite 28"/>
          <p:cNvSpPr/>
          <p:nvPr/>
        </p:nvSpPr>
        <p:spPr>
          <a:xfrm rot="18752244" flipV="1">
            <a:off x="1804907" y="5201053"/>
            <a:ext cx="524661" cy="33577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8434" y="2862646"/>
            <a:ext cx="10237381" cy="2585323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Quelques exemples : 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Dans chaque action publique parler de la recherche de logement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Liens avec la ville  : préemption, habitat indigne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Connaitre : achat/réhabilitation, Bail à Réhabilitation, Mise à Disposition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Repérer les biens abandonnés /Démarcher les agences immobilières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Éco gestes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Soutien aux </a:t>
            </a:r>
            <a:r>
              <a:rPr lang="fr-FR" sz="2300" i="1" dirty="0" smtClean="0">
                <a:solidFill>
                  <a:schemeClr val="bg1"/>
                </a:solidFill>
              </a:rPr>
              <a:t>travaux /déménagements</a:t>
            </a:r>
            <a:endParaRPr lang="fr-FR" sz="2300" i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6304" y="5883359"/>
            <a:ext cx="1204569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882775" indent="-1882775">
              <a:buClr>
                <a:srgbClr val="BF1230"/>
              </a:buClr>
              <a:tabLst>
                <a:tab pos="266700" algn="l"/>
              </a:tabLst>
            </a:pPr>
            <a:r>
              <a:rPr lang="fr-FR" sz="24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Quels Outils ? </a:t>
            </a:r>
            <a:r>
              <a:rPr lang="fr-FR" sz="2400" b="1" i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Autres </a:t>
            </a:r>
            <a:r>
              <a:rPr lang="fr-F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bénévoles, outils de </a:t>
            </a: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communication, </a:t>
            </a:r>
          </a:p>
          <a:p>
            <a:pPr marL="1882775" indent="-1882775">
              <a:buClr>
                <a:srgbClr val="BF1230"/>
              </a:buClr>
              <a:tabLst>
                <a:tab pos="266700" algn="l"/>
              </a:tabLst>
            </a:pP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boite </a:t>
            </a:r>
            <a:r>
              <a:rPr lang="fr-F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 outil </a:t>
            </a: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intranet : faire ensemble / logement</a:t>
            </a:r>
            <a:r>
              <a:rPr lang="fr-F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formations</a:t>
            </a: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495027"/>
              </p:ext>
            </p:extLst>
          </p:nvPr>
        </p:nvGraphicFramePr>
        <p:xfrm>
          <a:off x="8888640" y="1126761"/>
          <a:ext cx="2827348" cy="173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r:id="rId4" imgW="9345960" imgH="5752080" progId="">
                  <p:embed/>
                </p:oleObj>
              </mc:Choice>
              <mc:Fallback>
                <p:oleObj r:id="rId4" imgW="9345960" imgH="5752080" progId="">
                  <p:embed/>
                  <p:pic>
                    <p:nvPicPr>
                      <p:cNvPr id="22" name="Obje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88640" y="1126761"/>
                        <a:ext cx="2827348" cy="1734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67" y="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32751" y="1420242"/>
            <a:ext cx="2294010" cy="11079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</a:rPr>
              <a:t>Le locataire peut-il participer à ces exemples ?  </a:t>
            </a:r>
            <a:r>
              <a:rPr lang="fr-FR" dirty="0" smtClean="0"/>
              <a:t>il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39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2067238" y="-198963"/>
            <a:ext cx="7406640" cy="102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6767" y="6560468"/>
            <a:ext cx="314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www.solidarites-nouvelles-logement.org</a:t>
            </a:r>
            <a:endParaRPr lang="fr-FR" sz="1600" dirty="0"/>
          </a:p>
        </p:txBody>
      </p:sp>
      <p:sp>
        <p:nvSpPr>
          <p:cNvPr id="28" name="Flèche droite 27"/>
          <p:cNvSpPr/>
          <p:nvPr/>
        </p:nvSpPr>
        <p:spPr>
          <a:xfrm rot="2907113">
            <a:off x="376628" y="3438250"/>
            <a:ext cx="524661" cy="3442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72" y="3774049"/>
            <a:ext cx="11274551" cy="2187839"/>
          </a:xfrm>
          <a:prstGeom prst="rect">
            <a:avLst/>
          </a:prstGeom>
          <a:noFill/>
          <a:ln>
            <a:solidFill>
              <a:srgbClr val="BE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03809" y="1108437"/>
            <a:ext cx="8484535" cy="2005951"/>
          </a:xfrm>
          <a:prstGeom prst="rect">
            <a:avLst/>
          </a:prstGeom>
          <a:noFill/>
          <a:ln>
            <a:solidFill>
              <a:srgbClr val="BE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7572" y="1224622"/>
            <a:ext cx="8440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Pourquoi les bénévoles ?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81935" y="380701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 mobiliser les locataires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6073" y="4398911"/>
            <a:ext cx="11274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En leur proposant de nous signaler les logements vides et abandonnés.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Déménagements : les aider + leur demander de l’aide (garde </a:t>
            </a:r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des </a:t>
            </a:r>
            <a:r>
              <a:rPr lang="fr-FR" sz="20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enfants)</a:t>
            </a:r>
            <a:endParaRPr lang="fr-FR" sz="2000" dirty="0">
              <a:solidFill>
                <a:schemeClr val="bg1"/>
              </a:solidFill>
              <a:latin typeface="Franklin Gothic Book" panose="020B05030201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20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éco </a:t>
            </a:r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gestes </a:t>
            </a:r>
            <a:r>
              <a:rPr lang="fr-FR" sz="20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(responsabilité </a:t>
            </a:r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environnementale </a:t>
            </a:r>
            <a:r>
              <a:rPr lang="fr-FR" sz="20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: Valoriser </a:t>
            </a:r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ce qu’il font déjà : transports en commun, anti gaspi </a:t>
            </a:r>
            <a:r>
              <a:rPr lang="fr-FR" sz="2000" dirty="0" err="1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etc</a:t>
            </a:r>
            <a:endParaRPr lang="fr-FR" sz="2000" dirty="0">
              <a:solidFill>
                <a:schemeClr val="bg1"/>
              </a:solidFill>
              <a:latin typeface="Franklin Gothic Book" panose="020B05030201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2" name="Objet 21"/>
          <p:cNvGraphicFramePr>
            <a:graphicFrameLocks noChangeAspect="1"/>
          </p:cNvGraphicFramePr>
          <p:nvPr>
            <p:extLst/>
          </p:nvPr>
        </p:nvGraphicFramePr>
        <p:xfrm>
          <a:off x="8888640" y="1126761"/>
          <a:ext cx="2827348" cy="1734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r:id="rId4" imgW="9345960" imgH="5752080" progId="">
                  <p:embed/>
                </p:oleObj>
              </mc:Choice>
              <mc:Fallback>
                <p:oleObj r:id="rId4" imgW="9345960" imgH="5752080" progId="">
                  <p:embed/>
                  <p:pic>
                    <p:nvPicPr>
                      <p:cNvPr id="22" name="Objet 2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88640" y="1126761"/>
                        <a:ext cx="2827348" cy="1734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6001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/>
            <a:endParaRPr lang="fr-FR" sz="32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77913"/>
            <a:r>
              <a:rPr lang="fr-FR" sz="3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Logements :</a:t>
            </a:r>
            <a: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2000" i="1" dirty="0" smtClean="0">
                <a:solidFill>
                  <a:schemeClr val="bg1"/>
                </a:solidFill>
              </a:rPr>
              <a:t>Locataires / bénévoles /</a:t>
            </a:r>
            <a:r>
              <a:rPr lang="fr-FR" sz="2000" i="1" dirty="0">
                <a:solidFill>
                  <a:schemeClr val="bg1"/>
                </a:solidFill>
              </a:rPr>
              <a:t>salariés (Vie Associative et Travailleur Social) </a:t>
            </a:r>
          </a:p>
          <a:p>
            <a:pPr marL="1077913"/>
            <a:endParaRPr lang="fr-F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3961" y="8702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03809" y="1969318"/>
            <a:ext cx="86848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Parce </a:t>
            </a:r>
            <a:r>
              <a:rPr lang="fr-FR" sz="20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que c’est une bonne raison pour un peu mieux connaitre ce que fait SNL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c’est </a:t>
            </a:r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une forme de </a:t>
            </a:r>
            <a:r>
              <a:rPr lang="fr-FR" sz="20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sensibilisation </a:t>
            </a:r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 ce que nous </a:t>
            </a:r>
            <a:r>
              <a:rPr lang="fr-FR" sz="20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faisons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Nous avons un réseau que l’une ou l’autre manière de faire peut intéresser</a:t>
            </a:r>
          </a:p>
        </p:txBody>
      </p:sp>
    </p:spTree>
    <p:extLst>
      <p:ext uri="{BB962C8B-B14F-4D97-AF65-F5344CB8AC3E}">
        <p14:creationId xmlns:p14="http://schemas.microsoft.com/office/powerpoint/2010/main" val="411905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/>
      <p:bldP spid="19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/>
            <a:endParaRPr lang="fr-FR" sz="32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77913"/>
            <a:r>
              <a:rPr lang="fr-FR" sz="3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Partenariats :</a:t>
            </a:r>
            <a: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2000" i="1" dirty="0" smtClean="0">
                <a:solidFill>
                  <a:schemeClr val="bg1"/>
                </a:solidFill>
              </a:rPr>
              <a:t>Locataires / bénévoles /</a:t>
            </a:r>
            <a:r>
              <a:rPr lang="fr-FR" sz="2000" i="1" dirty="0">
                <a:solidFill>
                  <a:schemeClr val="bg1"/>
                </a:solidFill>
              </a:rPr>
              <a:t>salariés (Vie Associative et Travailleur Social) </a:t>
            </a:r>
          </a:p>
          <a:p>
            <a:pPr marL="1077913"/>
            <a:endParaRPr lang="fr-F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067238" y="-198963"/>
            <a:ext cx="7406640" cy="102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02808" y="6778570"/>
            <a:ext cx="314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www.solidarites-nouvelles-logement.org</a:t>
            </a:r>
            <a:endParaRPr lang="fr-FR" sz="1600" dirty="0"/>
          </a:p>
        </p:txBody>
      </p:sp>
      <p:sp>
        <p:nvSpPr>
          <p:cNvPr id="29" name="Flèche droite 28"/>
          <p:cNvSpPr/>
          <p:nvPr/>
        </p:nvSpPr>
        <p:spPr>
          <a:xfrm rot="18373278" flipV="1">
            <a:off x="1647413" y="4400081"/>
            <a:ext cx="524661" cy="33577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8064" y="2578608"/>
            <a:ext cx="6907828" cy="32778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fr-FR" sz="2300" b="1" i="1" dirty="0">
                <a:solidFill>
                  <a:schemeClr val="bg1"/>
                </a:solidFill>
              </a:rPr>
              <a:t>Quelques exemples : 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Participer aux : Carrefours des associations</a:t>
            </a:r>
          </a:p>
          <a:p>
            <a:pPr marL="446088" indent="-174625">
              <a:buFont typeface="Arial" panose="020B0604020202020204" pitchFamily="34" charset="0"/>
              <a:buChar char="•"/>
            </a:pPr>
            <a:r>
              <a:rPr lang="fr-FR" sz="2300" i="1" dirty="0">
                <a:solidFill>
                  <a:schemeClr val="bg1"/>
                </a:solidFill>
              </a:rPr>
              <a:t>Collectifs inter associations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Organiser un événement avec d'autres associations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Se faire connaitre de la "Ville"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Créer du lien avec son entreprise, ou ex-entreprise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Faire un "Carnet ressource"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Utiliser et enrichir les fiches pratiques</a:t>
            </a:r>
          </a:p>
          <a:p>
            <a:r>
              <a:rPr lang="fr-FR" sz="2300" i="1" dirty="0">
                <a:solidFill>
                  <a:schemeClr val="bg1"/>
                </a:solidFill>
              </a:rPr>
              <a:t>Transmettre les noms d'associations utiles aux </a:t>
            </a:r>
            <a:r>
              <a:rPr lang="fr-FR" sz="2300" i="1" dirty="0" smtClean="0">
                <a:solidFill>
                  <a:schemeClr val="bg1"/>
                </a:solidFill>
              </a:rPr>
              <a:t>TS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887" y="6206434"/>
            <a:ext cx="11935968" cy="46166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1882775" indent="-1882775">
              <a:buClr>
                <a:srgbClr val="BF1230"/>
              </a:buClr>
              <a:tabLst>
                <a:tab pos="266700" algn="l"/>
              </a:tabLst>
            </a:pPr>
            <a:r>
              <a:rPr lang="fr-FR" sz="24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Quels Outils </a:t>
            </a:r>
            <a:r>
              <a:rPr lang="fr-FR" sz="2400" b="1" i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bénévoles</a:t>
            </a:r>
            <a:r>
              <a:rPr lang="fr-F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boite à outil intranet </a:t>
            </a: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faire ensemble/partenariats, formations</a:t>
            </a:r>
            <a:endParaRPr lang="fr-FR" sz="2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408825"/>
              </p:ext>
            </p:extLst>
          </p:nvPr>
        </p:nvGraphicFramePr>
        <p:xfrm>
          <a:off x="8774681" y="1005321"/>
          <a:ext cx="2754720" cy="230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r:id="rId4" imgW="1950480" imgH="1630440" progId="">
                  <p:embed/>
                </p:oleObj>
              </mc:Choice>
              <mc:Fallback>
                <p:oleObj r:id="rId4" imgW="1950480" imgH="1630440" progId="">
                  <p:embed/>
                  <p:pic>
                    <p:nvPicPr>
                      <p:cNvPr id="26" name="Obje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74681" y="1005321"/>
                        <a:ext cx="2754720" cy="2301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67" y="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77887" y="1312638"/>
            <a:ext cx="2005351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</a:rPr>
              <a:t>Le locataire peut-il participer à ces exemples ?  </a:t>
            </a:r>
            <a:r>
              <a:rPr lang="fr-FR" dirty="0" smtClean="0"/>
              <a:t>il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66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2067238" y="-198963"/>
            <a:ext cx="7406640" cy="102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6767" y="6560468"/>
            <a:ext cx="314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www.solidarites-nouvelles-logement.org</a:t>
            </a:r>
            <a:endParaRPr lang="fr-FR" sz="1600" dirty="0"/>
          </a:p>
        </p:txBody>
      </p:sp>
      <p:sp>
        <p:nvSpPr>
          <p:cNvPr id="28" name="Flèche droite 27"/>
          <p:cNvSpPr/>
          <p:nvPr/>
        </p:nvSpPr>
        <p:spPr>
          <a:xfrm rot="2907113">
            <a:off x="376628" y="3438250"/>
            <a:ext cx="524661" cy="3442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056" y="3774050"/>
            <a:ext cx="11356847" cy="2034568"/>
          </a:xfrm>
          <a:prstGeom prst="rect">
            <a:avLst/>
          </a:prstGeom>
          <a:noFill/>
          <a:ln>
            <a:solidFill>
              <a:srgbClr val="BE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03809" y="1108437"/>
            <a:ext cx="8966317" cy="2005951"/>
          </a:xfrm>
          <a:prstGeom prst="rect">
            <a:avLst/>
          </a:prstGeom>
          <a:noFill/>
          <a:ln>
            <a:solidFill>
              <a:srgbClr val="BE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7571" y="1224622"/>
            <a:ext cx="8791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pourquoi les bénévoles devraient ils aider à trouver des partenaires? 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81935" y="380701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 mobiliser les locataires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8056" y="4398911"/>
            <a:ext cx="112562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Quelles associations connaissent ils ?</a:t>
            </a:r>
            <a:endParaRPr lang="fr-FR" sz="2000" dirty="0">
              <a:solidFill>
                <a:schemeClr val="bg1"/>
              </a:solidFill>
              <a:latin typeface="Franklin Gothic Book" panose="020B05030201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En leur demandant comment ils sont reçus dans celles de la ville </a:t>
            </a:r>
            <a:r>
              <a:rPr lang="fr-FR" sz="2000" dirty="0" err="1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poyr</a:t>
            </a:r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le transmettre aux autres locataires par le biais des autres bénévoles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3342" y="2038020"/>
            <a:ext cx="8833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Parce qu’ils vaut mieux faire connaitre des </a:t>
            </a:r>
            <a:r>
              <a:rPr lang="fr-FR" sz="2000" dirty="0" err="1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asso</a:t>
            </a:r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que donner des réponses</a:t>
            </a:r>
          </a:p>
          <a:p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Parce que d’autres associations font mieux sur certains sujets</a:t>
            </a:r>
          </a:p>
          <a:p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Parce que les bénévoles sont de la ville et les TS sur plusieurs villes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-11520" y="0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/>
            <a:endParaRPr lang="fr-FR" sz="32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77913"/>
            <a:r>
              <a:rPr lang="fr-FR" sz="3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Partenariats :</a:t>
            </a:r>
            <a: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2000" i="1" dirty="0" smtClean="0">
                <a:solidFill>
                  <a:schemeClr val="bg1"/>
                </a:solidFill>
              </a:rPr>
              <a:t>Locataires / bénévoles /</a:t>
            </a:r>
            <a:r>
              <a:rPr lang="fr-FR" sz="2000" i="1" dirty="0">
                <a:solidFill>
                  <a:schemeClr val="bg1"/>
                </a:solidFill>
              </a:rPr>
              <a:t>salariés (Vie Associative et Travailleur Social) </a:t>
            </a:r>
          </a:p>
          <a:p>
            <a:pPr marL="1077913"/>
            <a:endParaRPr lang="fr-F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159" y="46503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0188528"/>
              </p:ext>
            </p:extLst>
          </p:nvPr>
        </p:nvGraphicFramePr>
        <p:xfrm>
          <a:off x="9277935" y="1043032"/>
          <a:ext cx="2754720" cy="230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r:id="rId5" imgW="1950480" imgH="1630440" progId="">
                  <p:embed/>
                </p:oleObj>
              </mc:Choice>
              <mc:Fallback>
                <p:oleObj r:id="rId5" imgW="1950480" imgH="1630440" progId="">
                  <p:embed/>
                  <p:pic>
                    <p:nvPicPr>
                      <p:cNvPr id="18" name="Objet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277935" y="1043032"/>
                        <a:ext cx="2754720" cy="2301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141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/>
      <p:bldP spid="19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/>
            <a:endParaRPr lang="fr-FR" sz="32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77913"/>
            <a:r>
              <a:rPr lang="fr-FR" sz="3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Plaidoyer :</a:t>
            </a:r>
            <a: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2000" i="1" dirty="0" smtClean="0">
                <a:solidFill>
                  <a:schemeClr val="bg1"/>
                </a:solidFill>
              </a:rPr>
              <a:t>Locataires / bénévoles /</a:t>
            </a:r>
            <a:r>
              <a:rPr lang="fr-FR" sz="2000" i="1" dirty="0">
                <a:solidFill>
                  <a:schemeClr val="bg1"/>
                </a:solidFill>
              </a:rPr>
              <a:t>salariés (Vie Associative et Travailleur Social) </a:t>
            </a:r>
          </a:p>
          <a:p>
            <a:pPr marL="1077913"/>
            <a:endParaRPr lang="fr-F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067238" y="-198963"/>
            <a:ext cx="7406640" cy="102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8" name="Flèche droite 27"/>
          <p:cNvSpPr/>
          <p:nvPr/>
        </p:nvSpPr>
        <p:spPr>
          <a:xfrm rot="2907113">
            <a:off x="1012015" y="3083616"/>
            <a:ext cx="524661" cy="3442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29" name="Flèche droite 28"/>
          <p:cNvSpPr/>
          <p:nvPr/>
        </p:nvSpPr>
        <p:spPr>
          <a:xfrm rot="12889081" flipV="1">
            <a:off x="11583362" y="5466072"/>
            <a:ext cx="487690" cy="41068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15886" y="2764668"/>
            <a:ext cx="9383791" cy="304698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58775" indent="-271463"/>
            <a:r>
              <a:rPr lang="fr-FR" sz="24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Quelques exemples : </a:t>
            </a:r>
          </a:p>
          <a:p>
            <a:pPr marL="358775" indent="-271463"/>
            <a:r>
              <a:rPr lang="fr-FR" sz="2300" i="1" dirty="0" smtClean="0">
                <a:solidFill>
                  <a:schemeClr val="bg1"/>
                </a:solidFill>
              </a:rPr>
              <a:t>Vous </a:t>
            </a:r>
            <a:r>
              <a:rPr lang="fr-FR" sz="2300" i="1" dirty="0">
                <a:solidFill>
                  <a:schemeClr val="bg1"/>
                </a:solidFill>
              </a:rPr>
              <a:t>le faites naturellement : amis, familles…</a:t>
            </a:r>
          </a:p>
          <a:p>
            <a:pPr marL="358775" indent="-271463"/>
            <a:r>
              <a:rPr lang="fr-FR" sz="2300" i="1" dirty="0">
                <a:solidFill>
                  <a:schemeClr val="bg1"/>
                </a:solidFill>
              </a:rPr>
              <a:t>Les locataires le font naturellement : logement en </a:t>
            </a:r>
            <a:r>
              <a:rPr lang="fr-FR" sz="2300" i="1" dirty="0" smtClean="0">
                <a:solidFill>
                  <a:schemeClr val="bg1"/>
                </a:solidFill>
              </a:rPr>
              <a:t>diffus, écoles</a:t>
            </a:r>
            <a:r>
              <a:rPr lang="fr-FR" sz="2300" i="1" dirty="0">
                <a:solidFill>
                  <a:schemeClr val="bg1"/>
                </a:solidFill>
              </a:rPr>
              <a:t>…</a:t>
            </a:r>
          </a:p>
          <a:p>
            <a:pPr marL="358775" indent="-271463"/>
            <a:r>
              <a:rPr lang="fr-FR" sz="2300" i="1" dirty="0" smtClean="0">
                <a:solidFill>
                  <a:schemeClr val="bg1"/>
                </a:solidFill>
              </a:rPr>
              <a:t>Participer </a:t>
            </a:r>
            <a:r>
              <a:rPr lang="fr-FR" sz="2300" i="1" dirty="0">
                <a:solidFill>
                  <a:schemeClr val="bg1"/>
                </a:solidFill>
              </a:rPr>
              <a:t>aux manifestations avec logo SNL</a:t>
            </a:r>
          </a:p>
          <a:p>
            <a:pPr marL="358775" indent="-271463"/>
            <a:r>
              <a:rPr lang="fr-FR" sz="2300" i="1" dirty="0">
                <a:solidFill>
                  <a:schemeClr val="bg1"/>
                </a:solidFill>
              </a:rPr>
              <a:t>Parler du mal logement (fin de concert, pièce théâtre..)</a:t>
            </a:r>
          </a:p>
          <a:p>
            <a:pPr marL="358775" indent="-271463"/>
            <a:r>
              <a:rPr lang="fr-FR" sz="2300" i="1" dirty="0" smtClean="0">
                <a:solidFill>
                  <a:schemeClr val="bg1"/>
                </a:solidFill>
              </a:rPr>
              <a:t>Témoignages </a:t>
            </a:r>
            <a:r>
              <a:rPr lang="fr-FR" sz="2300" i="1" dirty="0">
                <a:solidFill>
                  <a:schemeClr val="bg1"/>
                </a:solidFill>
              </a:rPr>
              <a:t>de locataires (</a:t>
            </a:r>
            <a:r>
              <a:rPr lang="fr-FR" sz="2300" i="1" dirty="0" smtClean="0">
                <a:solidFill>
                  <a:schemeClr val="bg1"/>
                </a:solidFill>
              </a:rPr>
              <a:t>experts </a:t>
            </a:r>
            <a:r>
              <a:rPr lang="fr-FR" sz="2300" i="1" dirty="0">
                <a:solidFill>
                  <a:schemeClr val="bg1"/>
                </a:solidFill>
              </a:rPr>
              <a:t>faisant le pendant des </a:t>
            </a:r>
            <a:r>
              <a:rPr lang="fr-FR" sz="2300" i="1" dirty="0" smtClean="0">
                <a:solidFill>
                  <a:schemeClr val="bg1"/>
                </a:solidFill>
              </a:rPr>
              <a:t>chiffres) Conférences / ciné débats / expositions …</a:t>
            </a:r>
            <a:endParaRPr lang="fr-FR" sz="2300" i="1" dirty="0">
              <a:solidFill>
                <a:schemeClr val="bg1"/>
              </a:solidFill>
            </a:endParaRPr>
          </a:p>
          <a:p>
            <a:pPr marL="358775" indent="-271463"/>
            <a:r>
              <a:rPr lang="fr-FR" sz="2300" i="1" dirty="0">
                <a:solidFill>
                  <a:schemeClr val="bg1"/>
                </a:solidFill>
              </a:rPr>
              <a:t>Relayer les actions de la PPP lors des </a:t>
            </a:r>
            <a:r>
              <a:rPr lang="fr-FR" sz="2300" i="1" dirty="0" smtClean="0">
                <a:solidFill>
                  <a:schemeClr val="bg1"/>
                </a:solidFill>
              </a:rPr>
              <a:t>élections/manifestations</a:t>
            </a:r>
            <a:endParaRPr lang="fr-FR" sz="2300" i="1" dirty="0">
              <a:solidFill>
                <a:schemeClr val="bg1"/>
              </a:solidFill>
            </a:endParaRPr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437929"/>
              </p:ext>
            </p:extLst>
          </p:nvPr>
        </p:nvGraphicFramePr>
        <p:xfrm>
          <a:off x="9093561" y="1144681"/>
          <a:ext cx="2891587" cy="2275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r:id="rId4" imgW="2304000" imgH="1813320" progId="">
                  <p:embed/>
                </p:oleObj>
              </mc:Choice>
              <mc:Fallback>
                <p:oleObj r:id="rId4" imgW="2304000" imgH="1813320" progId="">
                  <p:embed/>
                  <p:pic>
                    <p:nvPicPr>
                      <p:cNvPr id="34" name="Objet 3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93561" y="1144681"/>
                        <a:ext cx="2891587" cy="2275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CCEC-CE59-4607-AA6A-CB4DF0B005D0}" type="slidenum">
              <a:rPr lang="fr-FR" smtClean="0"/>
              <a:t>19</a:t>
            </a:fld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-1" y="5954187"/>
            <a:ext cx="116185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2775" indent="-1882775">
              <a:buClr>
                <a:srgbClr val="BF1230"/>
              </a:buClr>
              <a:tabLst>
                <a:tab pos="266700" algn="l"/>
              </a:tabLst>
            </a:pPr>
            <a:r>
              <a:rPr lang="fr-FR" sz="24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Quels Outils ? </a:t>
            </a: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Autres </a:t>
            </a:r>
            <a:r>
              <a:rPr lang="fr-F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bénévoles</a:t>
            </a: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boite </a:t>
            </a:r>
            <a:r>
              <a:rPr lang="fr-F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 outil </a:t>
            </a: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intranet : faire ensemble / plaidoyer, PPP</a:t>
            </a:r>
            <a:r>
              <a:rPr lang="fr-FR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(Prise de Parole en Public)</a:t>
            </a:r>
            <a:endParaRPr lang="fr-FR" sz="2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4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67" y="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8377" y="1102185"/>
            <a:ext cx="2005351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bg1"/>
                </a:solidFill>
              </a:rPr>
              <a:t>Le locataire peut-il participer à ces exemples ?  </a:t>
            </a:r>
            <a:r>
              <a:rPr lang="fr-FR" dirty="0" smtClean="0"/>
              <a:t>il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4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426336"/>
              </p:ext>
            </p:extLst>
          </p:nvPr>
        </p:nvGraphicFramePr>
        <p:xfrm>
          <a:off x="785091" y="3048000"/>
          <a:ext cx="10972799" cy="21428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799">
                  <a:extLst>
                    <a:ext uri="{9D8B030D-6E8A-4147-A177-3AD203B41FA5}">
                      <a16:colId xmlns:a16="http://schemas.microsoft.com/office/drawing/2014/main" val="1997652242"/>
                    </a:ext>
                  </a:extLst>
                </a:gridCol>
              </a:tblGrid>
              <a:tr h="21428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les accès vous ont été envoyés </a:t>
                      </a:r>
                      <a:r>
                        <a:rPr lang="fr-FR" sz="2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par mail après la formation en présentiel</a:t>
                      </a:r>
                      <a:endParaRPr lang="fr-FR" sz="2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2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  Lien : </a:t>
                      </a:r>
                      <a:r>
                        <a:rPr lang="fr-FR" sz="2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https://www.solidarites-nouvelles-logement.org/agir-avec-snl/se-former-avec-snl</a:t>
                      </a:r>
                      <a:r>
                        <a:rPr lang="fr-FR" sz="24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/</a:t>
                      </a:r>
                      <a:endParaRPr lang="fr-FR" sz="2400" b="0" i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24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685800" indent="-228600" algn="l">
                        <a:spcAft>
                          <a:spcPts val="0"/>
                        </a:spcAft>
                      </a:pPr>
                      <a:r>
                        <a:rPr lang="fr-FR" sz="2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     Mot de passe : </a:t>
                      </a:r>
                      <a:r>
                        <a:rPr lang="fr-FR" sz="2400" b="0" i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formaSNL</a:t>
                      </a:r>
                      <a:r>
                        <a:rPr lang="fr-FR" sz="24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(merci de ne pas le diffuser !)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2757553120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293091" y="858982"/>
            <a:ext cx="6677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sz="3600" b="1" spc="100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accès</a:t>
            </a:r>
            <a:r>
              <a:rPr lang="fr-FR" sz="3600" b="1" spc="100" dirty="0" smtClean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3600" b="1" spc="100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à Forma SNL</a:t>
            </a:r>
          </a:p>
        </p:txBody>
      </p:sp>
    </p:spTree>
    <p:extLst>
      <p:ext uri="{BB962C8B-B14F-4D97-AF65-F5344CB8AC3E}">
        <p14:creationId xmlns:p14="http://schemas.microsoft.com/office/powerpoint/2010/main" val="2952606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/>
          <p:cNvSpPr txBox="1">
            <a:spLocks/>
          </p:cNvSpPr>
          <p:nvPr/>
        </p:nvSpPr>
        <p:spPr>
          <a:xfrm>
            <a:off x="2067238" y="-198963"/>
            <a:ext cx="7406640" cy="102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16767" y="6560468"/>
            <a:ext cx="314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/>
              <a:t>www.solidarites-nouvelles-logement.org</a:t>
            </a:r>
            <a:endParaRPr lang="fr-FR" sz="1600" dirty="0"/>
          </a:p>
        </p:txBody>
      </p:sp>
      <p:sp>
        <p:nvSpPr>
          <p:cNvPr id="28" name="Flèche droite 27"/>
          <p:cNvSpPr/>
          <p:nvPr/>
        </p:nvSpPr>
        <p:spPr>
          <a:xfrm rot="2907113">
            <a:off x="399430" y="3786094"/>
            <a:ext cx="524661" cy="34421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BF123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75657" y="3774050"/>
            <a:ext cx="10319657" cy="1660099"/>
          </a:xfrm>
          <a:prstGeom prst="rect">
            <a:avLst/>
          </a:prstGeom>
          <a:noFill/>
          <a:ln>
            <a:solidFill>
              <a:srgbClr val="BE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03809" y="1108437"/>
            <a:ext cx="8966317" cy="2312048"/>
          </a:xfrm>
          <a:prstGeom prst="rect">
            <a:avLst/>
          </a:prstGeom>
          <a:noFill/>
          <a:ln>
            <a:solidFill>
              <a:srgbClr val="BE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7571" y="1224622"/>
            <a:ext cx="8791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pourquoi les bénévoles devraient ils participer au plaidoyer ?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81935" y="380701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 mobiliser les locataires 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99081" y="4398911"/>
            <a:ext cx="10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En les impliquant des le début dans la réflexion</a:t>
            </a:r>
          </a:p>
          <a:p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Leur donner le pouvoir d’agir contre ce qu’ils ont du subir</a:t>
            </a:r>
          </a:p>
          <a:p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Leur donner la possibilité d’être position d’expliquer, de sachant, de donner des conseils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9985" y="2058861"/>
            <a:ext cx="8833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Parce que c’est comme cela que notre actions devient exponentielle</a:t>
            </a:r>
          </a:p>
          <a:p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Parce que nous pouvons être fiers de ce que nous faisons</a:t>
            </a:r>
          </a:p>
          <a:p>
            <a:r>
              <a:rPr lang="fr-FR" sz="2000" dirty="0">
                <a:solidFill>
                  <a:schemeClr val="bg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Parce que notre projet est un projet de société : une place digne pour chacun, faire qqch qui a du sens, solidarité, casse les défiances</a:t>
            </a:r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156917"/>
              </p:ext>
            </p:extLst>
          </p:nvPr>
        </p:nvGraphicFramePr>
        <p:xfrm>
          <a:off x="9147305" y="1144681"/>
          <a:ext cx="2837843" cy="2275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r:id="rId4" imgW="2304000" imgH="1813320" progId="">
                  <p:embed/>
                </p:oleObj>
              </mc:Choice>
              <mc:Fallback>
                <p:oleObj r:id="rId4" imgW="2304000" imgH="1813320" progId="">
                  <p:embed/>
                  <p:pic>
                    <p:nvPicPr>
                      <p:cNvPr id="20" name="Obje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47305" y="1144681"/>
                        <a:ext cx="2837843" cy="2275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0" y="12952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77913"/>
            <a:endParaRPr lang="fr-FR" sz="3200" b="1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77913"/>
            <a:r>
              <a:rPr lang="fr-FR" sz="3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Plaidoyer :</a:t>
            </a:r>
            <a: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sz="54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2000" i="1" dirty="0" smtClean="0">
                <a:solidFill>
                  <a:schemeClr val="bg1"/>
                </a:solidFill>
              </a:rPr>
              <a:t>Locataires / bénévoles /</a:t>
            </a:r>
            <a:r>
              <a:rPr lang="fr-FR" sz="2000" i="1" dirty="0">
                <a:solidFill>
                  <a:schemeClr val="bg1"/>
                </a:solidFill>
              </a:rPr>
              <a:t>salariés (Vie Associative et Travailleur Social) </a:t>
            </a:r>
          </a:p>
          <a:p>
            <a:pPr marL="1077913"/>
            <a:endParaRPr lang="fr-FR" sz="33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5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734" y="440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74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26514"/>
            <a:ext cx="11049000" cy="1445533"/>
          </a:xfrm>
        </p:spPr>
        <p:txBody>
          <a:bodyPr rtlCol="0">
            <a:noAutofit/>
          </a:bodyPr>
          <a:lstStyle/>
          <a:p>
            <a:r>
              <a:rPr lang="fr-FR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fr-FR" sz="3600" b="0" dirty="0">
              <a:solidFill>
                <a:srgbClr val="BE16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97" y="2275189"/>
            <a:ext cx="11898703" cy="3828209"/>
          </a:xfrm>
        </p:spPr>
        <p:txBody>
          <a:bodyPr rtlCol="0"/>
          <a:lstStyle/>
          <a:p>
            <a:r>
              <a:rPr lang="fr-FR" sz="4000" b="1" dirty="0"/>
              <a:t>Pour reprendre autrement et compléter : </a:t>
            </a:r>
          </a:p>
          <a:p>
            <a:r>
              <a:rPr lang="fr-FR" sz="4000" dirty="0"/>
              <a:t>le module d’autoformation  de </a:t>
            </a:r>
            <a:r>
              <a:rPr lang="fr-FR" sz="4000" dirty="0" err="1"/>
              <a:t>formaSNL</a:t>
            </a:r>
            <a:r>
              <a:rPr lang="fr-FR" sz="4000" dirty="0"/>
              <a:t> (voir dia2</a:t>
            </a:r>
            <a:r>
              <a:rPr lang="fr-FR" sz="4000" dirty="0" smtClean="0"/>
              <a:t>):</a:t>
            </a:r>
          </a:p>
          <a:p>
            <a:endParaRPr lang="fr-FR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Le Groupe Local de </a:t>
            </a:r>
            <a:r>
              <a:rPr lang="fr-FR" sz="4000" dirty="0" smtClean="0"/>
              <a:t>Solidarité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La participation des locataires</a:t>
            </a:r>
            <a:endParaRPr lang="fr-FR"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2" name="Espace réservé du texte 43">
            <a:extLst>
              <a:ext uri="{FF2B5EF4-FFF2-40B4-BE49-F238E27FC236}">
                <a16:creationId xmlns:a16="http://schemas.microsoft.com/office/drawing/2014/main" id="{0273599C-48DB-49B3-85A7-BE38F4AD0E01}"/>
              </a:ext>
            </a:extLst>
          </p:cNvPr>
          <p:cNvSpPr txBox="1">
            <a:spLocks/>
          </p:cNvSpPr>
          <p:nvPr/>
        </p:nvSpPr>
        <p:spPr>
          <a:xfrm>
            <a:off x="952499" y="4704885"/>
            <a:ext cx="9725026" cy="1514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E37BE1-E91C-4510-98C6-FD9B21431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" y="226514"/>
            <a:ext cx="659201" cy="65920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Groupe Local de Solidarité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création de logements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Témoigner et interpeller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participation des locataires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Groupe Local de Solidarité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création de logements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Témoigner et interpeller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participation des locataires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Groupe Local de Solidarité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création de logements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Témoigner et interpeller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participation des locataires 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Groupe Local de Solidarité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création de logements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Témoigner et interpeller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participation des locataires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096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Groupe Local de Solidarité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création de logements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Témoigner et interpeller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participation des locataires </a:t>
            </a:r>
          </a:p>
        </p:txBody>
      </p:sp>
    </p:spTree>
    <p:extLst>
      <p:ext uri="{BB962C8B-B14F-4D97-AF65-F5344CB8AC3E}">
        <p14:creationId xmlns:p14="http://schemas.microsoft.com/office/powerpoint/2010/main" val="284753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26514"/>
            <a:ext cx="11049000" cy="1445533"/>
          </a:xfrm>
        </p:spPr>
        <p:txBody>
          <a:bodyPr rtlCol="0">
            <a:noAutofit/>
          </a:bodyPr>
          <a:lstStyle/>
          <a:p>
            <a:r>
              <a:rPr lang="fr-FR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fr-FR" sz="3600" b="0" dirty="0">
              <a:solidFill>
                <a:srgbClr val="BE16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578" y="2275189"/>
            <a:ext cx="10182226" cy="3828209"/>
          </a:xfrm>
        </p:spPr>
        <p:txBody>
          <a:bodyPr rtlCol="0"/>
          <a:lstStyle/>
          <a:p>
            <a:pPr fontAlgn="base"/>
            <a:endParaRPr lang="fr-FR" dirty="0"/>
          </a:p>
          <a:p>
            <a:pPr algn="ctr"/>
            <a:r>
              <a:rPr lang="fr-FR" sz="2000" dirty="0"/>
              <a:t/>
            </a:r>
            <a:br>
              <a:rPr lang="fr-FR" sz="2000" dirty="0"/>
            </a:br>
            <a:r>
              <a:rPr lang="fr-FR" sz="4000" dirty="0" smtClean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Activité </a:t>
            </a:r>
            <a:r>
              <a:rPr lang="fr-FR" sz="4000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: </a:t>
            </a:r>
          </a:p>
          <a:p>
            <a:pPr algn="ctr" fontAlgn="base"/>
            <a:r>
              <a:rPr lang="fr-FR" sz="4000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sz="4000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4000" dirty="0" smtClean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 </a:t>
            </a:r>
            <a:r>
              <a:rPr lang="fr-FR" sz="4000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 et j’agis dans mon GLS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2" name="Espace réservé du texte 43">
            <a:extLst>
              <a:ext uri="{FF2B5EF4-FFF2-40B4-BE49-F238E27FC236}">
                <a16:creationId xmlns:a16="http://schemas.microsoft.com/office/drawing/2014/main" id="{0273599C-48DB-49B3-85A7-BE38F4AD0E01}"/>
              </a:ext>
            </a:extLst>
          </p:cNvPr>
          <p:cNvSpPr txBox="1">
            <a:spLocks/>
          </p:cNvSpPr>
          <p:nvPr/>
        </p:nvSpPr>
        <p:spPr>
          <a:xfrm>
            <a:off x="952499" y="4704885"/>
            <a:ext cx="9725026" cy="1514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E37BE1-E91C-4510-98C6-FD9B21431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" y="226514"/>
            <a:ext cx="659201" cy="6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6531567"/>
            <a:ext cx="314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/>
              <a:t>www.solidarites-nouvelles-logement.org</a:t>
            </a:r>
            <a:endParaRPr lang="fr-FR" sz="16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49778" y="6332220"/>
            <a:ext cx="523240" cy="247651"/>
          </a:xfrm>
        </p:spPr>
        <p:txBody>
          <a:bodyPr/>
          <a:lstStyle/>
          <a:p>
            <a:fld id="{8953CCEC-CE59-4607-AA6A-CB4DF0B005D0}" type="slidenum">
              <a:rPr lang="fr-FR" smtClean="0"/>
              <a:t>23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21920" y="180468"/>
            <a:ext cx="10195560" cy="69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7913" algn="ctr"/>
            <a:r>
              <a:rPr lang="fr-FR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J’agis dans mon GLS</a:t>
            </a:r>
            <a:endParaRPr lang="fr-FR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7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67" y="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95658" y="1590687"/>
            <a:ext cx="1113826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Mise en situation </a:t>
            </a:r>
          </a:p>
          <a:p>
            <a:pPr algn="ctr"/>
            <a:endParaRPr lang="fr-FR" sz="2400" b="1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Chaque </a:t>
            </a:r>
            <a:r>
              <a:rPr lang="fr-FR" sz="2400" dirty="0">
                <a:solidFill>
                  <a:schemeClr val="bg1"/>
                </a:solidFill>
              </a:rPr>
              <a:t>groupe est un GLS. </a:t>
            </a:r>
            <a:endParaRPr lang="fr-FR" sz="2400" dirty="0" smtClean="0">
              <a:solidFill>
                <a:schemeClr val="bg1"/>
              </a:solidFill>
            </a:endParaRP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Repérerez les forces et besoins du GLS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présentation du GLS + présentez vous avec vos cartes de visites</a:t>
            </a:r>
          </a:p>
          <a:p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Proposez une action pour votre GLS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Qui réponde aux besoins du </a:t>
            </a:r>
            <a:r>
              <a:rPr lang="fr-FR" sz="2400" dirty="0" err="1" smtClean="0">
                <a:solidFill>
                  <a:schemeClr val="bg1"/>
                </a:solidFill>
              </a:rPr>
              <a:t>GLs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S’appuie sur vos forces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Permette à chacun de participer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Répondes au max d’axes possibles (au -3)</a:t>
            </a:r>
          </a:p>
          <a:p>
            <a:pPr lvl="1"/>
            <a:endParaRPr lang="fr-FR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2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6531567"/>
            <a:ext cx="314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/>
              <a:t>www.solidarites-nouvelles-logement.org</a:t>
            </a:r>
            <a:endParaRPr lang="fr-FR" sz="16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49778" y="6332220"/>
            <a:ext cx="523240" cy="247651"/>
          </a:xfrm>
        </p:spPr>
        <p:txBody>
          <a:bodyPr/>
          <a:lstStyle/>
          <a:p>
            <a:fld id="{8953CCEC-CE59-4607-AA6A-CB4DF0B005D0}" type="slidenum">
              <a:rPr lang="fr-FR" smtClean="0"/>
              <a:t>24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21920" y="180468"/>
            <a:ext cx="10195560" cy="69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7913"/>
            <a:r>
              <a:rPr lang="fr-FR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Vous avez acquis des savoir-faire reconductibles</a:t>
            </a:r>
            <a:endParaRPr lang="fr-FR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7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67" y="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745956"/>
            <a:ext cx="1198299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dirty="0">
              <a:solidFill>
                <a:schemeClr val="bg1"/>
              </a:solidFill>
            </a:endParaRPr>
          </a:p>
          <a:p>
            <a:pPr lvl="1"/>
            <a:r>
              <a:rPr lang="fr-FR" sz="2400" dirty="0">
                <a:solidFill>
                  <a:schemeClr val="bg1"/>
                </a:solidFill>
              </a:rPr>
              <a:t>F</a:t>
            </a:r>
            <a:r>
              <a:rPr lang="fr-FR" sz="2400" dirty="0" smtClean="0">
                <a:solidFill>
                  <a:schemeClr val="bg1"/>
                </a:solidFill>
              </a:rPr>
              <a:t>ait </a:t>
            </a:r>
            <a:r>
              <a:rPr lang="fr-FR" sz="2400" dirty="0">
                <a:solidFill>
                  <a:schemeClr val="bg1"/>
                </a:solidFill>
              </a:rPr>
              <a:t>émerger des propositions </a:t>
            </a:r>
            <a:r>
              <a:rPr lang="fr-FR" sz="2400" dirty="0" smtClean="0">
                <a:solidFill>
                  <a:schemeClr val="bg1"/>
                </a:solidFill>
              </a:rPr>
              <a:t>en commençant par </a:t>
            </a:r>
            <a:r>
              <a:rPr lang="fr-FR" sz="2400" b="1" dirty="0" smtClean="0">
                <a:solidFill>
                  <a:schemeClr val="bg1"/>
                </a:solidFill>
              </a:rPr>
              <a:t>la </a:t>
            </a:r>
            <a:r>
              <a:rPr lang="fr-FR" sz="2400" b="1" dirty="0">
                <a:solidFill>
                  <a:schemeClr val="bg1"/>
                </a:solidFill>
              </a:rPr>
              <a:t>réflexion en petits sous groupes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lvl="1"/>
            <a:r>
              <a:rPr lang="fr-FR" sz="2400" b="1" dirty="0" smtClean="0">
                <a:solidFill>
                  <a:schemeClr val="bg1"/>
                </a:solidFill>
              </a:rPr>
              <a:t>Cela à permit :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bg1"/>
                </a:solidFill>
              </a:rPr>
              <a:t>Aux silencieux de s’exprimer </a:t>
            </a:r>
            <a:r>
              <a:rPr lang="fr-FR" sz="2400" i="1" dirty="0" smtClean="0">
                <a:solidFill>
                  <a:schemeClr val="bg1"/>
                </a:solidFill>
              </a:rPr>
              <a:t>(les locataires, les bénévoles timides)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bg1"/>
                </a:solidFill>
              </a:rPr>
              <a:t>Une plus grande pluralité d’idées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2400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chemeClr val="bg1"/>
                </a:solidFill>
              </a:rPr>
              <a:t>Technique du tour de table </a:t>
            </a:r>
            <a:r>
              <a:rPr lang="fr-FR" sz="2400" dirty="0" smtClean="0">
                <a:solidFill>
                  <a:schemeClr val="bg1"/>
                </a:solidFill>
              </a:rPr>
              <a:t>: chacun parle/tout le monde écoute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2400" dirty="0">
              <a:solidFill>
                <a:schemeClr val="bg1"/>
              </a:solidFill>
            </a:endParaRPr>
          </a:p>
          <a:p>
            <a:pPr lvl="1"/>
            <a:r>
              <a:rPr lang="fr-FR" sz="2400" dirty="0" smtClean="0">
                <a:solidFill>
                  <a:schemeClr val="bg1"/>
                </a:solidFill>
              </a:rPr>
              <a:t>Vous pourrez faire un retour en grand groupe pour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chemeClr val="bg1"/>
                </a:solidFill>
              </a:rPr>
              <a:t>prendre des décision </a:t>
            </a:r>
            <a:r>
              <a:rPr lang="fr-FR" sz="2400" dirty="0" smtClean="0">
                <a:solidFill>
                  <a:schemeClr val="bg1"/>
                </a:solidFill>
              </a:rPr>
              <a:t>par consensus. 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bg1"/>
                </a:solidFill>
              </a:rPr>
              <a:t>Si plusieurs idées à égalité , cherchez à allier ce qui semble important ?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sz="2400" dirty="0" smtClean="0">
                <a:solidFill>
                  <a:schemeClr val="bg1"/>
                </a:solidFill>
              </a:rPr>
              <a:t> Pourquoi pas une troisième idée qui regroupe ? 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endParaRPr lang="fr-FR" sz="24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chemeClr val="bg1"/>
                </a:solidFill>
              </a:rPr>
              <a:t>Vous répartir </a:t>
            </a:r>
            <a:r>
              <a:rPr lang="fr-FR" sz="2400" b="1" dirty="0">
                <a:solidFill>
                  <a:schemeClr val="bg1"/>
                </a:solidFill>
              </a:rPr>
              <a:t>l</a:t>
            </a:r>
            <a:r>
              <a:rPr lang="fr-FR" sz="2400" b="1" dirty="0" smtClean="0">
                <a:solidFill>
                  <a:schemeClr val="bg1"/>
                </a:solidFill>
              </a:rPr>
              <a:t>es taches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2400" b="1" dirty="0" smtClean="0">
                <a:solidFill>
                  <a:schemeClr val="bg1"/>
                </a:solidFill>
              </a:rPr>
              <a:t>Établir un calendrier avec des points réguliers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6531567"/>
            <a:ext cx="314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/>
              <a:t>www.solidarites-nouvelles-logement.org</a:t>
            </a:r>
            <a:endParaRPr lang="fr-FR" sz="16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49778" y="6332220"/>
            <a:ext cx="523240" cy="247651"/>
          </a:xfrm>
        </p:spPr>
        <p:txBody>
          <a:bodyPr/>
          <a:lstStyle/>
          <a:p>
            <a:fld id="{8953CCEC-CE59-4607-AA6A-CB4DF0B005D0}" type="slidenum">
              <a:rPr lang="fr-FR" smtClean="0"/>
              <a:t>25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21920" y="180468"/>
            <a:ext cx="10195560" cy="69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7913"/>
            <a:r>
              <a:rPr lang="fr-FR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Vous avez acquis des savoir-faire reconductibles</a:t>
            </a:r>
            <a:endParaRPr lang="fr-FR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7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67" y="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08573" y="1409225"/>
            <a:ext cx="111382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Ce que vous avez fait là votre GLS </a:t>
            </a:r>
            <a:r>
              <a:rPr lang="fr-FR" sz="2400" b="1" dirty="0" smtClean="0">
                <a:solidFill>
                  <a:schemeClr val="bg1"/>
                </a:solidFill>
              </a:rPr>
              <a:t>peut le </a:t>
            </a:r>
            <a:r>
              <a:rPr lang="fr-FR" sz="2400" b="1" dirty="0">
                <a:solidFill>
                  <a:schemeClr val="bg1"/>
                </a:solidFill>
              </a:rPr>
              <a:t>faire. 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b="1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Racontez en GLS, dans le détail , ce que vous avez vécu en formation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Mettre en avant votre envie</a:t>
            </a:r>
          </a:p>
          <a:p>
            <a:pPr lvl="1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9C621F0B-E0D2-4A27-8DDA-F580EBC7E7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0731" y="-60115"/>
            <a:ext cx="12452441" cy="691811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2201871" cy="610863"/>
          </a:xfrm>
        </p:spPr>
        <p:txBody>
          <a:bodyPr rtlCol="0"/>
          <a:lstStyle/>
          <a:p>
            <a:pPr rtl="0"/>
            <a:r>
              <a:rPr lang="fr-FR" dirty="0"/>
              <a:t>Merci ! 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619B4FA-771E-400C-95E4-B7401C0BC761}"/>
              </a:ext>
            </a:extLst>
          </p:cNvPr>
          <p:cNvCxnSpPr>
            <a:cxnSpLocks/>
          </p:cNvCxnSpPr>
          <p:nvPr/>
        </p:nvCxnSpPr>
        <p:spPr>
          <a:xfrm>
            <a:off x="6907623" y="2914650"/>
            <a:ext cx="2105025" cy="0"/>
          </a:xfrm>
          <a:prstGeom prst="line">
            <a:avLst/>
          </a:prstGeom>
          <a:ln w="76200">
            <a:solidFill>
              <a:srgbClr val="BE1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3041E458-1CDC-4461-88BF-9E1D7A1D2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506" y="157986"/>
            <a:ext cx="1662188" cy="166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180005"/>
            <a:ext cx="4941477" cy="610863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Présentation de la matinée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rtl="0"/>
            <a:fld id="{294A09A9-5501-47C1-A89A-A340965A2BE2}" type="slidenum">
              <a:rPr lang="fr-FR" smtClean="0"/>
              <a:pPr rtl="0"/>
              <a:t>3</a:t>
            </a:fld>
            <a:endParaRPr lang="fr-FR"/>
          </a:p>
        </p:txBody>
      </p:sp>
      <p:pic>
        <p:nvPicPr>
          <p:cNvPr id="10" name="Espace réservé pour une image  9">
            <a:extLst>
              <a:ext uri="{FF2B5EF4-FFF2-40B4-BE49-F238E27FC236}">
                <a16:creationId xmlns:a16="http://schemas.microsoft.com/office/drawing/2014/main" id="{ABE9BB10-1487-497A-9893-A950C84692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8" r="22398"/>
          <a:stretch>
            <a:fillRect/>
          </a:stretch>
        </p:blipFill>
        <p:spPr>
          <a:xfrm>
            <a:off x="6435968" y="-22543"/>
            <a:ext cx="5756031" cy="6903086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7F80A9-6337-524E-AC61-32C5AFEE8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1987" y="2108228"/>
            <a:ext cx="4593981" cy="4471643"/>
          </a:xfrm>
        </p:spPr>
        <p:txBody>
          <a:bodyPr rtlCol="0"/>
          <a:lstStyle/>
          <a:p>
            <a:r>
              <a:rPr lang="fr-FR" sz="2000" b="1" i="1" dirty="0" smtClean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Activité </a:t>
            </a:r>
            <a:r>
              <a:rPr lang="fr-FR" sz="2000" b="1" i="1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</a:t>
            </a:r>
            <a:r>
              <a:rPr lang="fr-FR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</a:p>
          <a:p>
            <a:r>
              <a:rPr lang="fr-FR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Mise en situation, </a:t>
            </a:r>
            <a:endParaRPr lang="fr-FR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fr-FR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</a:t>
            </a:r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projet et le </a:t>
            </a:r>
            <a:r>
              <a:rPr lang="fr-FR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contexte</a:t>
            </a:r>
          </a:p>
          <a:p>
            <a:endParaRPr lang="fr-FR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2000" b="1" i="1" dirty="0" smtClean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Transmission : </a:t>
            </a:r>
          </a:p>
          <a:p>
            <a:pPr marL="1028700" lvl="1" indent="-342900"/>
            <a:r>
              <a:rPr lang="fr-FR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organisation </a:t>
            </a:r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endParaRPr lang="fr-FR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28700" lvl="1" indent="-342900"/>
            <a:r>
              <a:rPr lang="fr-FR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missions </a:t>
            </a:r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 GLS, </a:t>
            </a:r>
            <a:endParaRPr lang="fr-FR" sz="20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028700" lvl="1" indent="-342900"/>
            <a:r>
              <a:rPr lang="fr-FR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</a:t>
            </a:r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 </a:t>
            </a:r>
            <a:r>
              <a:rPr lang="fr-FR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axes</a:t>
            </a:r>
          </a:p>
          <a:p>
            <a:pPr marL="1028700" lvl="1" indent="-342900"/>
            <a:endParaRPr lang="fr-FR" sz="2000" b="1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sz="2000" b="1" i="1" dirty="0" smtClean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Activité </a:t>
            </a:r>
            <a:r>
              <a:rPr lang="fr-FR" sz="2000" b="1" i="1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 : </a:t>
            </a:r>
          </a:p>
          <a:p>
            <a:r>
              <a:rPr lang="fr-FR" sz="2000" b="1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fr-FR" sz="2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 </a:t>
            </a:r>
            <a:r>
              <a:rPr lang="fr-FR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 et j’agis dans mon GLS </a:t>
            </a:r>
          </a:p>
          <a:p>
            <a:endParaRPr lang="fr-FR" sz="2000" b="1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fr-FR" i="1" dirty="0"/>
              <a:t/>
            </a:r>
            <a:br>
              <a:rPr lang="fr-FR" i="1" dirty="0"/>
            </a:br>
            <a:endParaRPr lang="fr-FR" i="1" dirty="0"/>
          </a:p>
          <a:p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76B77BD-4A4F-4546-A046-E5C0192E7C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" y="226514"/>
            <a:ext cx="659201" cy="6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26514"/>
            <a:ext cx="11049000" cy="1445533"/>
          </a:xfrm>
        </p:spPr>
        <p:txBody>
          <a:bodyPr rtlCol="0">
            <a:noAutofit/>
          </a:bodyPr>
          <a:lstStyle/>
          <a:p>
            <a:r>
              <a:rPr lang="fr-FR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fr-FR" sz="3600" b="0" dirty="0">
              <a:solidFill>
                <a:srgbClr val="BE16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530445"/>
            <a:ext cx="12192000" cy="6327555"/>
          </a:xfrm>
        </p:spPr>
        <p:txBody>
          <a:bodyPr rtlCol="0"/>
          <a:lstStyle/>
          <a:p>
            <a:pPr fontAlgn="base"/>
            <a:endParaRPr lang="fr-FR" dirty="0"/>
          </a:p>
          <a:p>
            <a:pPr algn="ctr"/>
            <a:r>
              <a:rPr lang="fr-FR" sz="2000" dirty="0"/>
              <a:t/>
            </a:r>
            <a:br>
              <a:rPr lang="fr-FR" sz="2000" dirty="0"/>
            </a:br>
            <a:r>
              <a:rPr lang="fr-FR" sz="4000" dirty="0" smtClean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Activité </a:t>
            </a:r>
            <a:r>
              <a:rPr lang="fr-FR" sz="4000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: </a:t>
            </a:r>
          </a:p>
          <a:p>
            <a:pPr algn="ctr"/>
            <a:r>
              <a:rPr lang="fr-FR" sz="4000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fr-FR" sz="4000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4000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Mise en </a:t>
            </a:r>
            <a:r>
              <a:rPr lang="fr-FR" sz="4000" dirty="0" smtClean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situation, le </a:t>
            </a:r>
            <a:r>
              <a:rPr lang="fr-FR" sz="4000" dirty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projet et le </a:t>
            </a:r>
            <a:r>
              <a:rPr lang="fr-FR" sz="4000" dirty="0" smtClean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contexte</a:t>
            </a:r>
          </a:p>
          <a:p>
            <a:r>
              <a:rPr lang="fr-FR" sz="3600" b="1" dirty="0"/>
              <a:t>Pour </a:t>
            </a:r>
            <a:r>
              <a:rPr lang="fr-FR" sz="3600" b="1" dirty="0" smtClean="0"/>
              <a:t>reprendre autrement et compléter : </a:t>
            </a:r>
          </a:p>
          <a:p>
            <a:r>
              <a:rPr lang="fr-FR" sz="3600" dirty="0" smtClean="0"/>
              <a:t>le module </a:t>
            </a:r>
            <a:r>
              <a:rPr lang="fr-FR" sz="3600" dirty="0"/>
              <a:t>d’autoformation  de </a:t>
            </a:r>
            <a:r>
              <a:rPr lang="fr-FR" sz="3600" dirty="0" err="1" smtClean="0"/>
              <a:t>formaSNL</a:t>
            </a:r>
            <a:r>
              <a:rPr lang="fr-FR" sz="3600" dirty="0" smtClean="0"/>
              <a:t> (voir dia2):</a:t>
            </a:r>
            <a:endParaRPr lang="fr-F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Une société malade de son </a:t>
            </a:r>
            <a:r>
              <a:rPr lang="fr-FR" sz="3600" dirty="0" smtClean="0"/>
              <a:t>logement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La création de </a:t>
            </a:r>
            <a:r>
              <a:rPr lang="fr-FR" sz="3600" dirty="0" smtClean="0"/>
              <a:t>logements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Témoigner et interpeller</a:t>
            </a:r>
            <a:endParaRPr lang="fr-FR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2" name="Espace réservé du texte 43">
            <a:extLst>
              <a:ext uri="{FF2B5EF4-FFF2-40B4-BE49-F238E27FC236}">
                <a16:creationId xmlns:a16="http://schemas.microsoft.com/office/drawing/2014/main" id="{0273599C-48DB-49B3-85A7-BE38F4AD0E01}"/>
              </a:ext>
            </a:extLst>
          </p:cNvPr>
          <p:cNvSpPr txBox="1">
            <a:spLocks/>
          </p:cNvSpPr>
          <p:nvPr/>
        </p:nvSpPr>
        <p:spPr>
          <a:xfrm>
            <a:off x="952499" y="4704885"/>
            <a:ext cx="9725026" cy="1514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E37BE1-E91C-4510-98C6-FD9B21431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" y="226514"/>
            <a:ext cx="659201" cy="6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26514"/>
            <a:ext cx="11049000" cy="1445533"/>
          </a:xfrm>
        </p:spPr>
        <p:txBody>
          <a:bodyPr rtlCol="0">
            <a:noAutofit/>
          </a:bodyPr>
          <a:lstStyle/>
          <a:p>
            <a:r>
              <a:rPr lang="fr-FR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fr-FR" sz="3600" b="0" dirty="0">
              <a:solidFill>
                <a:srgbClr val="BE16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1578" y="2275189"/>
            <a:ext cx="10182226" cy="3828209"/>
          </a:xfrm>
        </p:spPr>
        <p:txBody>
          <a:bodyPr rtlCol="0"/>
          <a:lstStyle/>
          <a:p>
            <a:pPr algn="ctr"/>
            <a:r>
              <a:rPr lang="fr-FR" sz="4000" dirty="0" smtClean="0">
                <a:solidFill>
                  <a:srgbClr val="BE162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Transmission</a:t>
            </a:r>
          </a:p>
          <a:p>
            <a:pPr algn="ctr"/>
            <a:endParaRPr lang="fr-FR" sz="4000" dirty="0">
              <a:solidFill>
                <a:srgbClr val="BE16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1" indent="0" algn="ctr">
              <a:buNone/>
            </a:pPr>
            <a:r>
              <a:rPr lang="fr-FR" sz="3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organisation : </a:t>
            </a:r>
          </a:p>
          <a:p>
            <a:pPr lvl="1" indent="0" algn="ctr">
              <a:buNone/>
            </a:pPr>
            <a:r>
              <a:rPr lang="fr-FR" sz="3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missions du GLS, </a:t>
            </a:r>
          </a:p>
          <a:p>
            <a:pPr lvl="1" indent="0" algn="ctr">
              <a:buNone/>
            </a:pPr>
            <a:r>
              <a:rPr lang="fr-FR" sz="38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5 axes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2" name="Espace réservé du texte 43">
            <a:extLst>
              <a:ext uri="{FF2B5EF4-FFF2-40B4-BE49-F238E27FC236}">
                <a16:creationId xmlns:a16="http://schemas.microsoft.com/office/drawing/2014/main" id="{0273599C-48DB-49B3-85A7-BE38F4AD0E01}"/>
              </a:ext>
            </a:extLst>
          </p:cNvPr>
          <p:cNvSpPr txBox="1">
            <a:spLocks/>
          </p:cNvSpPr>
          <p:nvPr/>
        </p:nvSpPr>
        <p:spPr>
          <a:xfrm>
            <a:off x="952499" y="4704885"/>
            <a:ext cx="9725026" cy="1514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E37BE1-E91C-4510-98C6-FD9B21431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" y="226514"/>
            <a:ext cx="659201" cy="6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6531567"/>
            <a:ext cx="314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/>
              <a:t>www.solidarites-nouvelles-logement.org</a:t>
            </a:r>
            <a:endParaRPr lang="fr-FR" sz="160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C1884DD-7181-45B7-89B9-6A903C63F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3" y="1807477"/>
            <a:ext cx="8166901" cy="43541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06337" y="1359469"/>
            <a:ext cx="7488094" cy="64633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Groupes locaux de solidarités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92864" y="4777865"/>
            <a:ext cx="1814695" cy="566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1 324 bénévoles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49778" y="6332220"/>
            <a:ext cx="523240" cy="247651"/>
          </a:xfrm>
        </p:spPr>
        <p:txBody>
          <a:bodyPr/>
          <a:lstStyle/>
          <a:p>
            <a:fld id="{8953CCEC-CE59-4607-AA6A-CB4DF0B005D0}" type="slidenum">
              <a:rPr lang="fr-FR" smtClean="0"/>
              <a:t>6</a:t>
            </a:fld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959654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121920" y="180468"/>
            <a:ext cx="10195560" cy="69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7913"/>
            <a:r>
              <a:rPr lang="fr-FR" b="1" dirty="0" smtClean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Notre Organisation</a:t>
            </a:r>
            <a:endParaRPr lang="fr-FR" b="1" dirty="0">
              <a:solidFill>
                <a:schemeClr val="bg1"/>
              </a:solidFill>
              <a:latin typeface="Roboto" pitchFamily="2" charset="0"/>
              <a:ea typeface="Roboto" pitchFamily="2" charset="0"/>
            </a:endParaRPr>
          </a:p>
        </p:txBody>
      </p:sp>
      <p:pic>
        <p:nvPicPr>
          <p:cNvPr id="17" name="Picture 2" descr="W:\SNL-UNION\Communication\KIT PRESENTATION\SNL-Logotyp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767" y="0"/>
            <a:ext cx="954309" cy="9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9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26514"/>
            <a:ext cx="11049000" cy="1445533"/>
          </a:xfrm>
        </p:spPr>
        <p:txBody>
          <a:bodyPr rtlCol="0">
            <a:noAutofit/>
          </a:bodyPr>
          <a:lstStyle/>
          <a:p>
            <a:r>
              <a:rPr lang="fr-FR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fr-FR" sz="3600" b="0" dirty="0">
              <a:solidFill>
                <a:srgbClr val="BE16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97" y="2275189"/>
            <a:ext cx="11898703" cy="3828209"/>
          </a:xfrm>
        </p:spPr>
        <p:txBody>
          <a:bodyPr rtlCol="0"/>
          <a:lstStyle/>
          <a:p>
            <a:r>
              <a:rPr lang="fr-FR" sz="4000" b="1" dirty="0"/>
              <a:t>Pour reprendre autrement et compléter : </a:t>
            </a:r>
          </a:p>
          <a:p>
            <a:r>
              <a:rPr lang="fr-FR" sz="4000" dirty="0"/>
              <a:t>le module d’autoformation  de </a:t>
            </a:r>
            <a:r>
              <a:rPr lang="fr-FR" sz="4000" dirty="0" err="1"/>
              <a:t>formaSNL</a:t>
            </a:r>
            <a:r>
              <a:rPr lang="fr-FR" sz="4000" dirty="0"/>
              <a:t> (voir dia2):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Le projet de Solidarités </a:t>
            </a:r>
            <a:r>
              <a:rPr lang="fr-FR" sz="4000" dirty="0" err="1"/>
              <a:t>Solidarités</a:t>
            </a:r>
            <a:r>
              <a:rPr lang="fr-FR" sz="4000" dirty="0"/>
              <a:t> Nouvelles pour le Logement et son histoire</a:t>
            </a:r>
            <a:endParaRPr lang="fr-FR"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2" name="Espace réservé du texte 43">
            <a:extLst>
              <a:ext uri="{FF2B5EF4-FFF2-40B4-BE49-F238E27FC236}">
                <a16:creationId xmlns:a16="http://schemas.microsoft.com/office/drawing/2014/main" id="{0273599C-48DB-49B3-85A7-BE38F4AD0E01}"/>
              </a:ext>
            </a:extLst>
          </p:cNvPr>
          <p:cNvSpPr txBox="1">
            <a:spLocks/>
          </p:cNvSpPr>
          <p:nvPr/>
        </p:nvSpPr>
        <p:spPr>
          <a:xfrm>
            <a:off x="952499" y="4704885"/>
            <a:ext cx="9725026" cy="1514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E37BE1-E91C-4510-98C6-FD9B21431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" y="226514"/>
            <a:ext cx="659201" cy="6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218011"/>
          </a:xfrm>
          <a:prstGeom prst="rect">
            <a:avLst/>
          </a:prstGeom>
          <a:solidFill>
            <a:srgbClr val="AD8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566" y="0"/>
            <a:ext cx="9342166" cy="1218011"/>
          </a:xfrm>
        </p:spPr>
        <p:txBody>
          <a:bodyPr>
            <a:noAutofit/>
          </a:bodyPr>
          <a:lstStyle/>
          <a:p>
            <a:pPr marL="1077913"/>
            <a:r>
              <a:rPr lang="fr-FR" sz="3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Rôles des ≥ 1300  bénévoles :</a:t>
            </a:r>
            <a:br>
              <a:rPr lang="fr-FR" sz="3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fr-FR" sz="33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accompagner </a:t>
            </a:r>
            <a:r>
              <a:rPr lang="fr-FR" sz="33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mais pas que …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732" y="0"/>
            <a:ext cx="2446095" cy="1643934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178879" y="1428227"/>
            <a:ext cx="11726948" cy="369106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1435100" algn="l"/>
              </a:tabLst>
            </a:pP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rgbClr val="BF1230"/>
              </a:buClr>
              <a:buFont typeface="Wingdings" pitchFamily="2" charset="2"/>
              <a:buChar char="Ø"/>
              <a:tabLst>
                <a:tab pos="266700" algn="l"/>
              </a:tabLs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Chaque bénévole peut </a:t>
            </a: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moduler son engagement </a:t>
            </a:r>
            <a:r>
              <a:rPr lang="fr-F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fonction de ses </a:t>
            </a:r>
            <a:r>
              <a:rPr lang="fr-F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envies</a:t>
            </a: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compétences</a:t>
            </a:r>
            <a:r>
              <a:rPr lang="fr-FR" sz="2400" b="1" dirty="0">
                <a:solidFill>
                  <a:srgbClr val="BF1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FR" sz="2400" b="1" dirty="0">
                <a:solidFill>
                  <a:srgbClr val="BF12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ses </a:t>
            </a: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disponibilités</a:t>
            </a:r>
            <a:r>
              <a:rPr lang="fr-FR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rgbClr val="BF1230"/>
              </a:buClr>
              <a:buFont typeface="Wingdings" pitchFamily="2" charset="2"/>
              <a:buChar char="Ø"/>
              <a:tabLst>
                <a:tab pos="266700" algn="l"/>
              </a:tabLst>
            </a:pP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Celles ci </a:t>
            </a:r>
            <a:r>
              <a:rPr lang="fr-F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varient </a:t>
            </a:r>
            <a:r>
              <a:rPr lang="fr-F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 temps</a:t>
            </a: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rgbClr val="BF1230"/>
              </a:buClr>
              <a:buFont typeface="Wingdings" pitchFamily="2" charset="2"/>
              <a:buChar char="Ø"/>
              <a:tabLst>
                <a:tab pos="266700" algn="l"/>
              </a:tabLst>
            </a:pPr>
            <a:endParaRPr lang="fr-FR" sz="2400" dirty="0">
              <a:solidFill>
                <a:srgbClr val="BF1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rgbClr val="BF1230"/>
              </a:buClr>
              <a:buFont typeface="Wingdings" pitchFamily="2" charset="2"/>
              <a:buChar char="Ø"/>
              <a:tabLst>
                <a:tab pos="266700" algn="l"/>
              </a:tabLst>
            </a:pPr>
            <a:r>
              <a:rPr lang="fr-F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</a:t>
            </a:r>
            <a:r>
              <a:rPr lang="fr-F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accompagnement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 certes la </a:t>
            </a:r>
            <a:r>
              <a:rPr lang="fr-F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pierre angulaire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notre engagement collectif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rgbClr val="BF1230"/>
              </a:buClr>
              <a:buFont typeface="Wingdings" pitchFamily="2" charset="2"/>
              <a:buChar char="Ø"/>
              <a:tabLst>
                <a:tab pos="266700" algn="l"/>
              </a:tabLst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 de nombreuses autres missions existent et sont indispensables à la vie, l’indépendance de SNL et le </a:t>
            </a:r>
            <a:r>
              <a:rPr lang="fr-FR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maintien de cette chaine de solidarité qui est notre plus grand impact.</a:t>
            </a:r>
            <a:endParaRPr lang="fr-FR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Clr>
                <a:srgbClr val="BF1230"/>
              </a:buClr>
              <a:buFont typeface="Wingdings" pitchFamily="2" charset="2"/>
              <a:buChar char="Ø"/>
              <a:tabLst>
                <a:tab pos="266700" algn="l"/>
              </a:tabLst>
            </a:pPr>
            <a:endParaRPr lang="fr-FR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3CCEC-CE59-4607-AA6A-CB4DF0B005D0}" type="slidenum">
              <a:rPr lang="fr-FR" smtClean="0"/>
              <a:t>8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00351" y="5545219"/>
            <a:ext cx="9802486" cy="1143000"/>
          </a:xfrm>
          <a:prstGeom prst="rect">
            <a:avLst/>
          </a:prstGeom>
          <a:noFill/>
          <a:ln>
            <a:solidFill>
              <a:srgbClr val="BE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0322" y="5800474"/>
            <a:ext cx="9672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BF1230"/>
              </a:buClr>
              <a:tabLst>
                <a:tab pos="266700" algn="l"/>
              </a:tabLst>
            </a:pPr>
            <a:r>
              <a:rPr lang="fr-FR" sz="2400" b="1" i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Quels Outils ? </a:t>
            </a:r>
            <a:r>
              <a:rPr lang="fr-FR" sz="2400" b="1" i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Liste des missions </a:t>
            </a:r>
            <a:r>
              <a:rPr lang="fr-F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bénévoles, </a:t>
            </a:r>
            <a:r>
              <a:rPr lang="fr-FR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fiches missions, fiches pratiques, </a:t>
            </a:r>
            <a:r>
              <a:rPr lang="fr-FR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formations</a:t>
            </a:r>
          </a:p>
        </p:txBody>
      </p:sp>
    </p:spTree>
    <p:extLst>
      <p:ext uri="{BB962C8B-B14F-4D97-AF65-F5344CB8AC3E}">
        <p14:creationId xmlns:p14="http://schemas.microsoft.com/office/powerpoint/2010/main" val="260271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22DF8-59D4-D94D-8ED9-F2F319899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26514"/>
            <a:ext cx="11049000" cy="1445533"/>
          </a:xfrm>
        </p:spPr>
        <p:txBody>
          <a:bodyPr rtlCol="0">
            <a:noAutofit/>
          </a:bodyPr>
          <a:lstStyle/>
          <a:p>
            <a:r>
              <a:rPr lang="fr-FR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/>
            </a:r>
            <a:br>
              <a:rPr lang="fr-FR" sz="3600" dirty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endParaRPr lang="fr-FR" sz="3600" b="0" dirty="0">
              <a:solidFill>
                <a:srgbClr val="BE162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Espace réservé du texte 43">
            <a:extLst>
              <a:ext uri="{FF2B5EF4-FFF2-40B4-BE49-F238E27FC236}">
                <a16:creationId xmlns:a16="http://schemas.microsoft.com/office/drawing/2014/main" id="{906E4DF9-127F-4650-8BAA-2521A378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3297" y="2275189"/>
            <a:ext cx="11898703" cy="3828209"/>
          </a:xfrm>
        </p:spPr>
        <p:txBody>
          <a:bodyPr rtlCol="0"/>
          <a:lstStyle/>
          <a:p>
            <a:r>
              <a:rPr lang="fr-FR" sz="4000" b="1" dirty="0"/>
              <a:t>Pour reprendre autrement et compléter : </a:t>
            </a:r>
          </a:p>
          <a:p>
            <a:r>
              <a:rPr lang="fr-FR" sz="4000" dirty="0"/>
              <a:t>le module d’autoformation  de </a:t>
            </a:r>
            <a:r>
              <a:rPr lang="fr-FR" sz="4000" dirty="0" err="1"/>
              <a:t>formaSNL</a:t>
            </a:r>
            <a:r>
              <a:rPr lang="fr-FR" sz="4000" dirty="0"/>
              <a:t> (voir dia2):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dirty="0"/>
              <a:t>Le projet de Solidarités </a:t>
            </a:r>
            <a:r>
              <a:rPr lang="fr-FR" sz="4000" dirty="0" err="1"/>
              <a:t>Solidarités</a:t>
            </a:r>
            <a:r>
              <a:rPr lang="fr-FR" sz="4000" dirty="0"/>
              <a:t> Nouvelles pour le Logement et son histoire</a:t>
            </a:r>
            <a:endParaRPr lang="fr-FR" sz="40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B744071-0CE2-7746-9315-22EC28A0F46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71550" y="6332220"/>
            <a:ext cx="523240" cy="247651"/>
          </a:xfr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fr-FR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2" name="Espace réservé du texte 43">
            <a:extLst>
              <a:ext uri="{FF2B5EF4-FFF2-40B4-BE49-F238E27FC236}">
                <a16:creationId xmlns:a16="http://schemas.microsoft.com/office/drawing/2014/main" id="{0273599C-48DB-49B3-85A7-BE38F4AD0E01}"/>
              </a:ext>
            </a:extLst>
          </p:cNvPr>
          <p:cNvSpPr txBox="1">
            <a:spLocks/>
          </p:cNvSpPr>
          <p:nvPr/>
        </p:nvSpPr>
        <p:spPr>
          <a:xfrm>
            <a:off x="952499" y="4704885"/>
            <a:ext cx="9725026" cy="15143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E37BE1-E91C-4510-98C6-FD9B214314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7" y="226514"/>
            <a:ext cx="659201" cy="65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Personnalisé 16">
      <a:dk1>
        <a:srgbClr val="000000"/>
      </a:dk1>
      <a:lt1>
        <a:srgbClr val="FFFFFF"/>
      </a:lt1>
      <a:dk2>
        <a:srgbClr val="E4E4E4"/>
      </a:dk2>
      <a:lt2>
        <a:srgbClr val="BE1622"/>
      </a:lt2>
      <a:accent1>
        <a:srgbClr val="A9D4DB"/>
      </a:accent1>
      <a:accent2>
        <a:srgbClr val="FBE284"/>
      </a:accent2>
      <a:accent3>
        <a:srgbClr val="009C9E"/>
      </a:accent3>
      <a:accent4>
        <a:srgbClr val="AA5881"/>
      </a:accent4>
      <a:accent5>
        <a:srgbClr val="E06742"/>
      </a:accent5>
      <a:accent6>
        <a:srgbClr val="B69687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364_TF78853419_Win32" id="{06DFD251-222A-4452-8496-9F2CF7E3DE5B}" vid="{41331B5A-6860-4ABD-9857-B75B07E7B56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71af3243-3dd4-4a8d-8c0d-dd76da1f02a5"/>
    <ds:schemaRef ds:uri="http://purl.org/dc/dcmitype/"/>
    <ds:schemaRef ds:uri="http://www.w3.org/XML/1998/namespace"/>
    <ds:schemaRef ds:uri="http://schemas.microsoft.com/office/infopath/2007/PartnerControl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annuelle – Géométrique</Template>
  <TotalTime>2699</TotalTime>
  <Words>1334</Words>
  <Application>Microsoft Office PowerPoint</Application>
  <PresentationFormat>Grand écran</PresentationFormat>
  <Paragraphs>290</Paragraphs>
  <Slides>26</Slides>
  <Notes>21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26</vt:i4>
      </vt:variant>
    </vt:vector>
  </HeadingPairs>
  <TitlesOfParts>
    <vt:vector size="36" baseType="lpstr">
      <vt:lpstr>Arial</vt:lpstr>
      <vt:lpstr>Calibri</vt:lpstr>
      <vt:lpstr>Franklin Gothic Book</vt:lpstr>
      <vt:lpstr>Franklin Gothic Demi</vt:lpstr>
      <vt:lpstr>Roboto</vt:lpstr>
      <vt:lpstr>Roboto Black</vt:lpstr>
      <vt:lpstr>Roboto Light</vt:lpstr>
      <vt:lpstr>Times New Roman</vt:lpstr>
      <vt:lpstr>Wingdings</vt:lpstr>
      <vt:lpstr>Thème1</vt:lpstr>
      <vt:lpstr>Formation accueil</vt:lpstr>
      <vt:lpstr>Présentation PowerPoint</vt:lpstr>
      <vt:lpstr>Présentation de la matinée</vt:lpstr>
      <vt:lpstr> </vt:lpstr>
      <vt:lpstr> </vt:lpstr>
      <vt:lpstr>Présentation PowerPoint</vt:lpstr>
      <vt:lpstr> </vt:lpstr>
      <vt:lpstr>Rôles des ≥ 1300  bénévoles : accompagner mais pas que …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</vt:lpstr>
      <vt:lpstr> </vt:lpstr>
      <vt:lpstr>Présentation PowerPoint</vt:lpstr>
      <vt:lpstr>Présentation PowerPoint</vt:lpstr>
      <vt:lpstr>Présentation PowerPoint</vt:lpstr>
      <vt:lpstr>Merci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générale</dc:title>
  <dc:creator>Karine LAYMOND</dc:creator>
  <cp:lastModifiedBy>Isolde Houziaux</cp:lastModifiedBy>
  <cp:revision>162</cp:revision>
  <cp:lastPrinted>2022-04-08T13:49:46Z</cp:lastPrinted>
  <dcterms:created xsi:type="dcterms:W3CDTF">2021-06-22T09:05:44Z</dcterms:created>
  <dcterms:modified xsi:type="dcterms:W3CDTF">2023-04-07T13:02:38Z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